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9" r:id="rId9"/>
    <p:sldId id="268" r:id="rId10"/>
    <p:sldId id="267" r:id="rId11"/>
    <p:sldId id="266" r:id="rId12"/>
    <p:sldId id="274" r:id="rId13"/>
    <p:sldId id="273" r:id="rId14"/>
    <p:sldId id="272" r:id="rId15"/>
    <p:sldId id="271" r:id="rId16"/>
    <p:sldId id="265" r:id="rId17"/>
    <p:sldId id="275" r:id="rId18"/>
    <p:sldId id="270" r:id="rId19"/>
    <p:sldId id="262" r:id="rId20"/>
    <p:sldId id="276" r:id="rId21"/>
    <p:sldId id="277" r:id="rId22"/>
    <p:sldId id="278" r:id="rId23"/>
    <p:sldId id="279" r:id="rId24"/>
    <p:sldId id="280" r:id="rId25"/>
    <p:sldId id="281" r:id="rId26"/>
    <p:sldId id="261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0759"/>
    <a:srgbClr val="4C5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F8FB9-B6A4-4BBB-A069-133E9A827D3A}" type="datetimeFigureOut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5AC90-0DC0-4ED9-A7E0-B3E605B858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04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AC90-0DC0-4ED9-A7E0-B3E605B858D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80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F62A-D914-4E85-B250-0A8BE3543392}" type="datetime1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B3C4-1B16-467C-AEEC-418BFE2A7CC4}" type="datetime1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ADB6-1E76-44AB-86A9-7DD8826164B2}" type="datetime1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7CC0-A509-4434-B0FF-E2E4A1F22ADD}" type="datetime1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659-0ED8-423B-BCCB-3D7D9BEF767E}" type="datetime1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45C8-B749-45EC-8EDB-F2F5AACC5C43}" type="datetime1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80E1-7234-4186-86EC-FFB46071D6FA}" type="datetime1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F9A-5588-42E7-B7B9-E463ADA79D57}" type="datetime1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9899-3E78-47A3-9286-C3534EDA8851}" type="datetime1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D0A3-A3F3-404C-935A-22679C8D17DC}" type="datetime1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E03F-52E9-44E1-AD39-D2E2E5AF6FF5}" type="datetime1">
              <a:rPr lang="zh-TW" altLang="en-US" smtClean="0"/>
              <a:pPr/>
              <a:t>2011/12/12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79C6D09-E801-4B3C-8DB5-6E8F72221D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AB72C0-A089-4940-961E-1EE0DF583CB9}" type="datetime1">
              <a:rPr lang="zh-TW" altLang="en-US" smtClean="0"/>
              <a:pPr/>
              <a:t>2011/12/12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12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19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543800" cy="1740024"/>
          </a:xfrm>
        </p:spPr>
        <p:txBody>
          <a:bodyPr/>
          <a:lstStyle/>
          <a:p>
            <a:r>
              <a:rPr lang="en-US" altLang="zh-TW" dirty="0" smtClean="0"/>
              <a:t>Tag Clouds Revisited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61760" cy="2448272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Date : </a:t>
            </a:r>
            <a:r>
              <a:rPr lang="en-US" altLang="zh-TW" sz="2800" dirty="0" smtClean="0"/>
              <a:t>2011/12/12</a:t>
            </a:r>
            <a:endParaRPr lang="en-US" altLang="zh-TW" sz="2800" dirty="0"/>
          </a:p>
          <a:p>
            <a:r>
              <a:rPr lang="en-US" altLang="zh-TW" sz="2800" dirty="0"/>
              <a:t>Source : </a:t>
            </a:r>
            <a:r>
              <a:rPr lang="en-US" altLang="zh-TW" sz="2800" dirty="0" smtClean="0"/>
              <a:t>CIKM’11</a:t>
            </a:r>
            <a:endParaRPr lang="en-US" altLang="zh-TW" sz="2800" dirty="0"/>
          </a:p>
          <a:p>
            <a:r>
              <a:rPr lang="en-US" altLang="zh-TW" sz="2800" dirty="0"/>
              <a:t>Speaker : </a:t>
            </a:r>
            <a:r>
              <a:rPr lang="en-US" altLang="zh-TW" sz="2800" dirty="0" smtClean="0"/>
              <a:t>I- Chih Chiu</a:t>
            </a:r>
            <a:endParaRPr lang="en-US" altLang="zh-TW" sz="2800" dirty="0"/>
          </a:p>
          <a:p>
            <a:r>
              <a:rPr lang="en-US" altLang="zh-TW" sz="2800" dirty="0"/>
              <a:t>Advisor : Dr. </a:t>
            </a:r>
            <a:r>
              <a:rPr lang="en-US" altLang="zh-TW" sz="2800" dirty="0" err="1"/>
              <a:t>Koh</a:t>
            </a:r>
            <a:r>
              <a:rPr lang="en-US" altLang="zh-TW" sz="2800" dirty="0"/>
              <a:t>. </a:t>
            </a:r>
            <a:r>
              <a:rPr lang="en-US" altLang="zh-TW" sz="2800" dirty="0" err="1"/>
              <a:t>Jia</a:t>
            </a:r>
            <a:r>
              <a:rPr lang="en-US" altLang="zh-TW" sz="2800" dirty="0"/>
              <a:t>-ling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1026" name="Picture 2" descr="C:\Users\Benson Chiu\AppData\Local\Microsoft\Windows\Temporary Internet Files\Content.IE5\3H4Z3AMK\MC90044180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Based on Frequency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altLang="zh-TW" dirty="0"/>
              <a:t>TF.IDF </a:t>
            </a:r>
            <a:r>
              <a:rPr lang="en-US" altLang="zh-TW" dirty="0" smtClean="0"/>
              <a:t>scoring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computation of the </a:t>
            </a:r>
            <a:r>
              <a:rPr lang="en-US" altLang="zh-TW" dirty="0" smtClean="0"/>
              <a:t>utility score </a:t>
            </a:r>
            <a:r>
              <a:rPr lang="en-US" altLang="zh-TW" dirty="0"/>
              <a:t>of a tag t with respect to a group G relies not only </a:t>
            </a:r>
            <a:r>
              <a:rPr lang="en-US" altLang="zh-TW" dirty="0" smtClean="0"/>
              <a:t>on the </a:t>
            </a:r>
            <a:r>
              <a:rPr lang="en-US" altLang="zh-TW" dirty="0"/>
              <a:t>contents of this particular group but also on the </a:t>
            </a:r>
            <a:r>
              <a:rPr lang="en-US" altLang="zh-TW" dirty="0" smtClean="0"/>
              <a:t>contents of </a:t>
            </a:r>
            <a:r>
              <a:rPr lang="en-US" altLang="zh-TW" dirty="0"/>
              <a:t>the other groups in the collection.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81" y="3194767"/>
            <a:ext cx="2123656" cy="32444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07" y="4597152"/>
            <a:ext cx="2765716" cy="53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026307" y="3933056"/>
                <a:ext cx="1522981" cy="546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𝑓𝑟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1400" b="0" i="1" smtClean="0"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altLang="zh-TW" sz="1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07" y="3933056"/>
                <a:ext cx="1522981" cy="546753"/>
              </a:xfrm>
              <a:prstGeom prst="rect">
                <a:avLst/>
              </a:prstGeom>
              <a:blipFill rotWithShape="1"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圓角矩形 7"/>
          <p:cNvSpPr/>
          <p:nvPr/>
        </p:nvSpPr>
        <p:spPr>
          <a:xfrm>
            <a:off x="3912670" y="3933056"/>
            <a:ext cx="4342995" cy="25922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6599481" y="5401343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0" name="橢圓 9"/>
          <p:cNvSpPr/>
          <p:nvPr/>
        </p:nvSpPr>
        <p:spPr>
          <a:xfrm>
            <a:off x="6599481" y="4221088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endParaRPr lang="zh-TW" altLang="en-US" baseline="-25000" dirty="0"/>
          </a:p>
        </p:txBody>
      </p:sp>
      <p:sp>
        <p:nvSpPr>
          <p:cNvPr id="11" name="橢圓 10"/>
          <p:cNvSpPr/>
          <p:nvPr/>
        </p:nvSpPr>
        <p:spPr>
          <a:xfrm>
            <a:off x="4076361" y="542460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2" name="橢圓 11"/>
          <p:cNvSpPr/>
          <p:nvPr/>
        </p:nvSpPr>
        <p:spPr>
          <a:xfrm>
            <a:off x="4079201" y="4162535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13" name="橢圓 12"/>
          <p:cNvSpPr/>
          <p:nvPr/>
        </p:nvSpPr>
        <p:spPr>
          <a:xfrm>
            <a:off x="5303337" y="479715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079201" y="39778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u1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872410" y="44289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u2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616127" y="40066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u3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387724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303337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u4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644317" y="6473929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roup 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20019" y="5370437"/>
                <a:ext cx="2759794" cy="911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𝑓𝑟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5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𝑖𝑑𝑓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altLang="zh-TW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19" y="5370437"/>
                <a:ext cx="2759794" cy="9117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3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Based on Frequency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Graph-based </a:t>
            </a:r>
            <a:r>
              <a:rPr lang="en-US" altLang="zh-TW" dirty="0" smtClean="0"/>
              <a:t>scoring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C</a:t>
            </a:r>
            <a:r>
              <a:rPr lang="en-US" altLang="zh-TW" dirty="0" smtClean="0"/>
              <a:t>onsidering </a:t>
            </a:r>
            <a:r>
              <a:rPr lang="en-US" altLang="zh-TW" dirty="0"/>
              <a:t>combinations of tags that occur together </a:t>
            </a:r>
            <a:r>
              <a:rPr lang="en-US" altLang="zh-TW" dirty="0" smtClean="0"/>
              <a:t>rather than </a:t>
            </a:r>
            <a:r>
              <a:rPr lang="en-US" altLang="zh-TW" dirty="0"/>
              <a:t>individual tags may be more </a:t>
            </a:r>
            <a:r>
              <a:rPr lang="en-US" altLang="zh-TW" dirty="0" smtClean="0"/>
              <a:t>informative.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082831" cy="70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3063890" cy="55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960439" cy="527277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195736" y="4653136"/>
            <a:ext cx="1512168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483768" y="5157192"/>
            <a:ext cx="2065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7030A0"/>
                </a:solidFill>
              </a:rPr>
              <a:t>Google similarity distance</a:t>
            </a:r>
            <a:endParaRPr lang="zh-TW" altLang="en-US" sz="1400" dirty="0">
              <a:solidFill>
                <a:srgbClr val="7030A0"/>
              </a:solidFill>
            </a:endParaRPr>
          </a:p>
        </p:txBody>
      </p:sp>
      <p:cxnSp>
        <p:nvCxnSpPr>
          <p:cNvPr id="12" name="肘形接點 11"/>
          <p:cNvCxnSpPr/>
          <p:nvPr/>
        </p:nvCxnSpPr>
        <p:spPr>
          <a:xfrm rot="16200000" flipH="1">
            <a:off x="2349828" y="5147117"/>
            <a:ext cx="176096" cy="196247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645024"/>
            <a:ext cx="3656992" cy="11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716016" y="4941168"/>
                <a:ext cx="333161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TW" dirty="0" smtClean="0"/>
                  <a:t>n</a:t>
                </a:r>
                <a:r>
                  <a:rPr lang="en-US" altLang="zh-TW" baseline="-25000" dirty="0" smtClean="0"/>
                  <a:t>sky</a:t>
                </a:r>
                <a:r>
                  <a:rPr lang="en-US" altLang="zh-TW" dirty="0" smtClean="0"/>
                  <a:t>=log|U(t</a:t>
                </a:r>
                <a:r>
                  <a:rPr lang="en-US" altLang="zh-TW" baseline="-25000" dirty="0" smtClean="0"/>
                  <a:t>sky</a:t>
                </a:r>
                <a:r>
                  <a:rPr lang="en-US" altLang="zh-TW" dirty="0" smtClean="0"/>
                  <a:t>)|=log 9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TW" dirty="0" smtClean="0"/>
                  <a:t>n</a:t>
                </a:r>
                <a:r>
                  <a:rPr lang="en-US" altLang="zh-TW" baseline="-25000" dirty="0" smtClean="0"/>
                  <a:t>sea</a:t>
                </a:r>
                <a:r>
                  <a:rPr lang="en-US" altLang="zh-TW" dirty="0" smtClean="0"/>
                  <a:t>=log|U(t</a:t>
                </a:r>
                <a:r>
                  <a:rPr lang="en-US" altLang="zh-TW" baseline="-25000" dirty="0" smtClean="0"/>
                  <a:t>sea</a:t>
                </a:r>
                <a:r>
                  <a:rPr lang="en-US" altLang="zh-TW" dirty="0" smtClean="0"/>
                  <a:t>)|=log 8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TW" dirty="0" smtClean="0"/>
                  <a:t>n</a:t>
                </a:r>
                <a:r>
                  <a:rPr lang="en-US" altLang="zh-TW" baseline="-25000" dirty="0" smtClean="0"/>
                  <a:t>sky,sea</a:t>
                </a:r>
                <a:r>
                  <a:rPr lang="en-US" altLang="zh-TW" dirty="0" smtClean="0"/>
                  <a:t>=log|U(t</a:t>
                </a:r>
                <a:r>
                  <a:rPr lang="en-US" altLang="zh-TW" baseline="-25000" dirty="0" smtClean="0"/>
                  <a:t>sky</a:t>
                </a:r>
                <a:r>
                  <a:rPr lang="en-US" altLang="zh-TW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altLang="zh-TW" dirty="0" smtClean="0"/>
                  <a:t> U(t</a:t>
                </a:r>
                <a:r>
                  <a:rPr lang="en-US" altLang="zh-TW" baseline="-25000" dirty="0" smtClean="0"/>
                  <a:t>sea</a:t>
                </a:r>
                <a:r>
                  <a:rPr lang="en-US" altLang="zh-TW" dirty="0" smtClean="0"/>
                  <a:t>)|=log 4</a:t>
                </a: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941168"/>
                <a:ext cx="3331618" cy="1077218"/>
              </a:xfrm>
              <a:prstGeom prst="rect">
                <a:avLst/>
              </a:prstGeom>
              <a:blipFill rotWithShape="1">
                <a:blip r:embed="rId8"/>
                <a:stretch>
                  <a:fillRect l="-1648" t="-2841" r="-733" b="-85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15548"/>
              </p:ext>
            </p:extLst>
          </p:nvPr>
        </p:nvGraphicFramePr>
        <p:xfrm>
          <a:off x="1907704" y="5661248"/>
          <a:ext cx="24907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方程式" r:id="rId9" imgW="2260440" imgH="419040" progId="Equation.3">
                  <p:embed/>
                </p:oleObj>
              </mc:Choice>
              <mc:Fallback>
                <p:oleObj name="方程式" r:id="rId9" imgW="22604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661248"/>
                        <a:ext cx="24907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085184"/>
            <a:ext cx="178624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2699792" y="292494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4067944" y="292494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4499992" y="3068960"/>
            <a:ext cx="360041" cy="69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4860032" y="2799463"/>
                <a:ext cx="2095254" cy="5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TW" sz="1400" i="1" baseline="-25000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0</m:t>
                      </m:r>
                      <m:d>
                        <m:dPr>
                          <m:ctrlPr>
                            <a:rPr lang="en-US" altLang="zh-TW" sz="1400" i="1" baseline="-25000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4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1400" i="1" dirty="0" err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𝑓𝑟</m:t>
                      </m:r>
                      <m:d>
                        <m:dPr>
                          <m:ctrlPr>
                            <a:rPr lang="en-US" altLang="zh-TW" sz="14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i="1" dirty="0" err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400" i="1" dirty="0" err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TW" sz="1400" i="1" dirty="0" err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altLang="zh-TW" sz="1400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4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4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altLang="zh-TW" sz="14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altLang="zh-TW" sz="14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14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4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)|</m:t>
                          </m:r>
                        </m:num>
                        <m:den>
                          <m:r>
                            <a:rPr lang="en-US" altLang="zh-TW" sz="14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altLang="zh-TW" sz="14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altLang="zh-TW" sz="1400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zh-TW" alt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799463"/>
                <a:ext cx="2095254" cy="538994"/>
              </a:xfrm>
              <a:prstGeom prst="rect">
                <a:avLst/>
              </a:prstGeom>
              <a:blipFill rotWithShape="1">
                <a:blip r:embed="rId12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786246" y="3645024"/>
            <a:ext cx="74975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9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/>
      <p:bldP spid="31" grpId="0" animBg="1"/>
      <p:bldP spid="31" grpId="1" animBg="1"/>
      <p:bldP spid="32" grpId="0" animBg="1"/>
      <p:bldP spid="32" grpId="1" animBg="1"/>
      <p:bldP spid="35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Based on Frequency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4800600"/>
          </a:xfrm>
        </p:spPr>
        <p:txBody>
          <a:bodyPr/>
          <a:lstStyle/>
          <a:p>
            <a:r>
              <a:rPr lang="en-US" altLang="zh-TW" dirty="0" smtClean="0"/>
              <a:t>Graph-based scoring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3960439" cy="527277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743" y="4496409"/>
            <a:ext cx="583264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46895"/>
            <a:ext cx="5544616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432" y="5517231"/>
            <a:ext cx="457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4860032" y="141277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6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Based on Diversity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Diversity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To select tags that are as dissimilar as possible from each other, in the sense that appear indifferent sets of objects.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029" y="3205357"/>
            <a:ext cx="3895725" cy="35242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21" y="3152192"/>
            <a:ext cx="3063890" cy="55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4427984" y="4077072"/>
            <a:ext cx="1752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={beach}  </a:t>
            </a:r>
          </a:p>
          <a:p>
            <a:r>
              <a:rPr lang="en-US" altLang="zh-TW" dirty="0" smtClean="0"/>
              <a:t>sim(beach,sea)  </a:t>
            </a:r>
          </a:p>
          <a:p>
            <a:r>
              <a:rPr lang="en-US" altLang="zh-TW" dirty="0" smtClean="0"/>
              <a:t>sim(beach,sky)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427984" y="5301208"/>
            <a:ext cx="1782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={forest}  </a:t>
            </a:r>
          </a:p>
          <a:p>
            <a:r>
              <a:rPr lang="en-US" altLang="zh-TW" dirty="0" smtClean="0"/>
              <a:t>sim(forest,sea)   </a:t>
            </a:r>
          </a:p>
          <a:p>
            <a:r>
              <a:rPr lang="en-US" altLang="zh-TW" dirty="0" smtClean="0"/>
              <a:t>sim(forest,sky)</a:t>
            </a:r>
            <a:endParaRPr lang="zh-TW" altLang="en-US" dirty="0"/>
          </a:p>
        </p:txBody>
      </p:sp>
      <p:sp>
        <p:nvSpPr>
          <p:cNvPr id="21" name="雲朵形圖說文字 20"/>
          <p:cNvSpPr/>
          <p:nvPr/>
        </p:nvSpPr>
        <p:spPr>
          <a:xfrm>
            <a:off x="2207091" y="4725144"/>
            <a:ext cx="1457600" cy="883881"/>
          </a:xfrm>
          <a:prstGeom prst="cloudCallout">
            <a:avLst>
              <a:gd name="adj1" fmla="val -40677"/>
              <a:gd name="adj2" fmla="val 35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</a:t>
            </a:r>
            <a:r>
              <a:rPr lang="en-US" altLang="zh-TW" dirty="0" smtClean="0"/>
              <a:t>ea,sky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43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Based on Diversity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Novelty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To emphasize on the novelty of newly selected tags, while the cloud is constructed.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12356"/>
            <a:ext cx="1771650" cy="77152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373980" y="2669644"/>
                <a:ext cx="2744213" cy="1180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TW" sz="1400" i="1" dirty="0" smtClean="0">
                        <a:latin typeface="Cambria Math" pitchFamily="18" charset="0"/>
                        <a:ea typeface="Cambria Math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140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altLang="zh-TW" sz="1400" i="1" dirty="0" smtClean="0">
                            <a:latin typeface="Cambria Math" pitchFamily="18" charset="0"/>
                            <a:ea typeface="Cambria Math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400" i="1" dirty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altLang="zh-TW" sz="1400" i="1" dirty="0" smtClean="0">
                        <a:latin typeface="Cambria Math" pitchFamily="18" charset="0"/>
                        <a:ea typeface="Cambria Math" pitchFamily="18" charset="0"/>
                      </a:rPr>
                      <m:t>𝑈</m:t>
                    </m:r>
                    <m:d>
                      <m:dPr>
                        <m:ctrlPr>
                          <a:rPr lang="en-US" altLang="zh-TW" sz="140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altLang="zh-TW" sz="1400" i="1" dirty="0" smtClean="0">
                            <a:latin typeface="Cambria Math" pitchFamily="18" charset="0"/>
                            <a:ea typeface="Cambria Math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1400" baseline="-250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TW" sz="1400" b="0" i="1" smtClean="0">
                        <a:latin typeface="Cambria Math" pitchFamily="18" charset="0"/>
                        <a:ea typeface="Cambria Math" pitchFamily="18" charset="0"/>
                      </a:rPr>
                      <m:t>𝑛</m:t>
                    </m:r>
                    <m:r>
                      <a:rPr lang="en-US" altLang="zh-TW" sz="1400" b="0" i="1" baseline="-25000" smtClean="0">
                        <a:latin typeface="Cambria Math" pitchFamily="18" charset="0"/>
                        <a:ea typeface="Cambria Math" pitchFamily="18" charset="0"/>
                      </a:rPr>
                      <m:t>𝑣</m:t>
                    </m:r>
                    <m:r>
                      <a:rPr lang="en-US" altLang="zh-TW" sz="1400" b="0" i="1" baseline="-25000" smtClean="0">
                        <a:latin typeface="Cambria Math" pitchFamily="18" charset="0"/>
                        <a:ea typeface="Cambria Math" pitchFamily="18" charset="0"/>
                      </a:rPr>
                      <m:t>,</m:t>
                    </m:r>
                    <m:r>
                      <a:rPr lang="en-US" altLang="zh-TW" sz="1400" b="0" i="1" baseline="-25000" smtClean="0">
                        <a:latin typeface="Cambria Math" pitchFamily="18" charset="0"/>
                        <a:ea typeface="Cambria Math" pitchFamily="18" charset="0"/>
                      </a:rPr>
                      <m:t>𝑇𝐺</m:t>
                    </m:r>
                    <m:r>
                      <a:rPr lang="en-US" altLang="zh-TW" sz="1400" b="0" i="1" smtClean="0">
                        <a:latin typeface="Cambria Math" pitchFamily="18" charset="0"/>
                        <a:ea typeface="Cambria Math" pitchFamily="18" charset="0"/>
                      </a:rPr>
                      <m:t>=|{</m:t>
                    </m:r>
                    <m:r>
                      <a:rPr lang="en-US" altLang="zh-TW" sz="1400" b="0" i="1" smtClean="0">
                        <a:latin typeface="Cambria Math" pitchFamily="18" charset="0"/>
                        <a:ea typeface="Cambria Math" pitchFamily="18" charset="0"/>
                      </a:rPr>
                      <m:t>𝑡𝑖</m:t>
                    </m:r>
                    <m:r>
                      <a:rPr lang="en-US" altLang="zh-TW" sz="1400" b="0" i="1" smtClean="0">
                        <a:latin typeface="Cambria Math" pitchFamily="18" charset="0"/>
                        <a:ea typeface="Cambria Math" pitchFamily="18" charset="0"/>
                      </a:rPr>
                      <m:t>∈</m:t>
                    </m:r>
                    <m:r>
                      <a:rPr lang="en-US" altLang="zh-TW" sz="1400" b="0" i="1" smtClean="0">
                        <a:latin typeface="Cambria Math" pitchFamily="18" charset="0"/>
                        <a:ea typeface="Cambria Math" pitchFamily="18" charset="0"/>
                      </a:rPr>
                      <m:t>𝑇𝐺</m:t>
                    </m:r>
                    <m:r>
                      <a:rPr lang="en-US" altLang="zh-TW" sz="1400" b="0" i="1" baseline="-25000" smtClean="0">
                        <a:latin typeface="Cambria Math" pitchFamily="18" charset="0"/>
                        <a:ea typeface="Cambria Math" pitchFamily="18" charset="0"/>
                      </a:rPr>
                      <m:t> :</m:t>
                    </m:r>
                    <m:r>
                      <a:rPr lang="en-US" altLang="zh-TW" sz="1400" b="0" i="1" smtClean="0">
                        <a:latin typeface="Cambria Math" pitchFamily="18" charset="0"/>
                        <a:ea typeface="Cambria Math" pitchFamily="18" charset="0"/>
                      </a:rPr>
                      <m:t>𝑣</m:t>
                    </m:r>
                    <m:r>
                      <a:rPr lang="en-US" altLang="zh-TW" sz="1400" b="0" i="1" smtClean="0">
                        <a:latin typeface="Cambria Math" pitchFamily="18" charset="0"/>
                        <a:ea typeface="Cambria Math" pitchFamily="18" charset="0"/>
                      </a:rPr>
                      <m:t>∈</m:t>
                    </m:r>
                    <m:r>
                      <a:rPr lang="en-US" altLang="zh-TW" sz="1400" b="0" i="1" smtClean="0">
                        <a:latin typeface="Cambria Math" pitchFamily="18" charset="0"/>
                        <a:ea typeface="Cambria Math" pitchFamily="18" charset="0"/>
                      </a:rPr>
                      <m:t>𝑉</m:t>
                    </m:r>
                    <m:r>
                      <a:rPr lang="en-US" altLang="zh-TW" sz="1400" b="0" i="1" smtClean="0">
                        <a:latin typeface="Cambria Math" pitchFamily="18" charset="0"/>
                        <a:ea typeface="Cambria Math" pitchFamily="18" charset="0"/>
                      </a:rPr>
                      <m:t>(</m:t>
                    </m:r>
                    <m:r>
                      <a:rPr lang="en-US" altLang="zh-TW" sz="1400" b="0" i="1" smtClean="0">
                        <a:latin typeface="Cambria Math" pitchFamily="18" charset="0"/>
                        <a:ea typeface="Cambria Math" pitchFamily="18" charset="0"/>
                      </a:rPr>
                      <m:t>𝑡𝑖</m:t>
                    </m:r>
                    <m:r>
                      <a:rPr lang="en-US" altLang="zh-TW" sz="1400" b="0" i="1" smtClean="0">
                        <a:latin typeface="Cambria Math" pitchFamily="18" charset="0"/>
                        <a:ea typeface="Cambria Math" pitchFamily="18" charset="0"/>
                      </a:rPr>
                      <m:t>)}|</m:t>
                    </m:r>
                  </m:oMath>
                </a14:m>
                <a:endParaRPr lang="en-US" altLang="zh-TW" sz="1400" dirty="0" smtClean="0">
                  <a:latin typeface="Cambria Math" pitchFamily="18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TW" sz="1400" b="0" i="1" smtClean="0">
                        <a:latin typeface="Cambria Math"/>
                      </a:rPr>
                      <m:t>𝑟</m:t>
                    </m:r>
                    <m:r>
                      <a:rPr lang="en-US" altLang="zh-TW" sz="1400" b="0" i="1" smtClean="0">
                        <a:latin typeface="Cambria Math"/>
                      </a:rPr>
                      <m:t>()</m:t>
                    </m:r>
                  </m:oMath>
                </a14:m>
                <a:r>
                  <a:rPr lang="en-US" altLang="zh-TW" sz="1400" dirty="0" smtClean="0">
                    <a:latin typeface="Cambria Math" pitchFamily="18" charset="0"/>
                  </a:rPr>
                  <a:t> : </a:t>
                </a:r>
                <a:r>
                  <a:rPr lang="en-US" altLang="zh-TW" sz="1400" dirty="0"/>
                  <a:t>discount function</a:t>
                </a:r>
                <a:endParaRPr lang="en-US" altLang="zh-TW" sz="1400" dirty="0" smtClean="0">
                  <a:latin typeface="Cambria Math" pitchFamily="18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TW" sz="1400" i="1">
                        <a:latin typeface="Cambria Math"/>
                        <a:ea typeface="Cambria Math" pitchFamily="18" charset="0"/>
                      </a:rPr>
                      <m:t>𝑁</m:t>
                    </m:r>
                    <m:r>
                      <a:rPr lang="en-US" altLang="zh-TW" sz="1400" i="1" baseline="-25000">
                        <a:latin typeface="Cambria Math"/>
                        <a:ea typeface="Cambria Math" pitchFamily="18" charset="0"/>
                      </a:rPr>
                      <m:t>𝑉</m:t>
                    </m:r>
                    <m:r>
                      <a:rPr lang="en-US" altLang="zh-TW" sz="1400" i="1">
                        <a:latin typeface="Cambria Math"/>
                        <a:ea typeface="Cambria Math" pitchFamily="18" charset="0"/>
                      </a:rPr>
                      <m:t>=|</m:t>
                    </m:r>
                    <m:r>
                      <a:rPr lang="en-US" altLang="zh-TW" sz="1400" i="1">
                        <a:latin typeface="Cambria Math"/>
                        <a:ea typeface="Cambria Math" pitchFamily="18" charset="0"/>
                      </a:rPr>
                      <m:t>𝐺</m:t>
                    </m:r>
                    <m:r>
                      <a:rPr lang="en-US" altLang="zh-TW" sz="1400" i="1">
                        <a:latin typeface="Cambria Math"/>
                        <a:ea typeface="Cambria Math" pitchFamily="18" charset="0"/>
                      </a:rPr>
                      <m:t>|</m:t>
                    </m:r>
                  </m:oMath>
                </a14:m>
                <a:endParaRPr lang="en-US" altLang="zh-TW" sz="1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980" y="2669644"/>
                <a:ext cx="2744213" cy="1180003"/>
              </a:xfrm>
              <a:prstGeom prst="rect">
                <a:avLst/>
              </a:prstGeom>
              <a:blipFill rotWithShape="1">
                <a:blip r:embed="rId3"/>
                <a:stretch>
                  <a:fillRect l="-444" b="-30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846359" y="4021330"/>
            <a:ext cx="2977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This function </a:t>
            </a:r>
            <a:r>
              <a:rPr lang="en-US" altLang="zh-TW" dirty="0"/>
              <a:t>can be defined to return 1 if n</a:t>
            </a:r>
            <a:r>
              <a:rPr lang="en-US" altLang="zh-TW" baseline="-25000" dirty="0"/>
              <a:t>v,T</a:t>
            </a:r>
            <a:r>
              <a:rPr lang="en-US" altLang="zh-TW" baseline="-40000" dirty="0"/>
              <a:t>G</a:t>
            </a:r>
            <a:r>
              <a:rPr lang="en-US" altLang="zh-TW" dirty="0"/>
              <a:t> = 0, and </a:t>
            </a:r>
            <a:r>
              <a:rPr lang="en-US" altLang="zh-TW" dirty="0" smtClean="0"/>
              <a:t>0 otherwise.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For </a:t>
            </a:r>
            <a:r>
              <a:rPr lang="en-US" altLang="zh-TW" dirty="0"/>
              <a:t>example, a tag t appears </a:t>
            </a:r>
            <a:r>
              <a:rPr lang="en-US" altLang="zh-TW" dirty="0" smtClean="0"/>
              <a:t>only in </a:t>
            </a:r>
            <a:r>
              <a:rPr lang="en-US" altLang="zh-TW" dirty="0"/>
              <a:t>a single object u, and there is already another tag of u </a:t>
            </a:r>
            <a:r>
              <a:rPr lang="en-US" altLang="zh-TW" dirty="0" smtClean="0"/>
              <a:t>in the </a:t>
            </a:r>
            <a:r>
              <a:rPr lang="en-US" altLang="zh-TW" dirty="0"/>
              <a:t>cloud, then the utility score of t is 0.</a:t>
            </a:r>
            <a:endParaRPr lang="zh-TW" altLang="en-US" dirty="0"/>
          </a:p>
        </p:txBody>
      </p:sp>
      <p:sp>
        <p:nvSpPr>
          <p:cNvPr id="20" name="雲朵形圖說文字 19"/>
          <p:cNvSpPr/>
          <p:nvPr/>
        </p:nvSpPr>
        <p:spPr>
          <a:xfrm>
            <a:off x="5292080" y="4139187"/>
            <a:ext cx="1457600" cy="883881"/>
          </a:xfrm>
          <a:prstGeom prst="cloudCallout">
            <a:avLst>
              <a:gd name="adj1" fmla="val -40677"/>
              <a:gd name="adj2" fmla="val 35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</a:t>
            </a:r>
            <a:r>
              <a:rPr lang="en-US" altLang="zh-TW" dirty="0" smtClean="0"/>
              <a:t>ea,sky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885945" y="5445224"/>
            <a:ext cx="2232248" cy="945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</a:t>
            </a:r>
            <a:r>
              <a:rPr lang="en-US" altLang="zh-TW" dirty="0" smtClean="0"/>
              <a:t>ea,beach,sun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580112" y="4437112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292080" y="580526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7155057" y="54568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730202" y="4354189"/>
            <a:ext cx="38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</a:t>
            </a:r>
            <a:r>
              <a:rPr lang="en-US" altLang="zh-TW" baseline="-25000" dirty="0" smtClean="0"/>
              <a:t>G</a:t>
            </a:r>
            <a:endParaRPr lang="zh-TW" altLang="en-US" baseline="-25000" dirty="0"/>
          </a:p>
        </p:txBody>
      </p:sp>
      <p:sp>
        <p:nvSpPr>
          <p:cNvPr id="25" name="矩形 24"/>
          <p:cNvSpPr/>
          <p:nvPr/>
        </p:nvSpPr>
        <p:spPr>
          <a:xfrm>
            <a:off x="5663098" y="5797556"/>
            <a:ext cx="637093" cy="2957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8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1" grpId="0" animBg="1"/>
      <p:bldP spid="21" grpId="1" animBg="1"/>
      <p:bldP spid="22" grpId="0" animBg="1"/>
      <p:bldP spid="22" grpId="1" animBg="1"/>
      <p:bldP spid="23" grpId="0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Based on Rank Aggregation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order in which the tags appear in these </a:t>
            </a:r>
            <a:r>
              <a:rPr lang="en-US" altLang="zh-TW" dirty="0" smtClean="0"/>
              <a:t>objects.</a:t>
            </a:r>
            <a:endParaRPr lang="en-US" altLang="zh-TW" dirty="0"/>
          </a:p>
          <a:p>
            <a:r>
              <a:rPr lang="en-US" altLang="zh-TW" dirty="0"/>
              <a:t>D</a:t>
            </a:r>
            <a:r>
              <a:rPr lang="en-US" altLang="zh-TW" dirty="0" smtClean="0"/>
              <a:t>efine </a:t>
            </a:r>
            <a:r>
              <a:rPr lang="en-US" altLang="zh-TW" dirty="0"/>
              <a:t>a </a:t>
            </a:r>
            <a:r>
              <a:rPr lang="en-US" altLang="zh-TW" dirty="0" smtClean="0"/>
              <a:t>utility function </a:t>
            </a:r>
            <a:r>
              <a:rPr lang="en-US" altLang="zh-TW" dirty="0"/>
              <a:t>based on the Borda Count method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823" y="2708920"/>
            <a:ext cx="1743075" cy="78105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3912670" y="3933056"/>
            <a:ext cx="4342995" cy="25922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6599481" y="5401343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8" name="橢圓 7"/>
          <p:cNvSpPr/>
          <p:nvPr/>
        </p:nvSpPr>
        <p:spPr>
          <a:xfrm>
            <a:off x="6599481" y="4221088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endParaRPr lang="zh-TW" altLang="en-US" baseline="-25000" dirty="0"/>
          </a:p>
        </p:txBody>
      </p:sp>
      <p:sp>
        <p:nvSpPr>
          <p:cNvPr id="9" name="橢圓 8"/>
          <p:cNvSpPr/>
          <p:nvPr/>
        </p:nvSpPr>
        <p:spPr>
          <a:xfrm>
            <a:off x="4076361" y="542460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0" name="橢圓 9"/>
          <p:cNvSpPr/>
          <p:nvPr/>
        </p:nvSpPr>
        <p:spPr>
          <a:xfrm>
            <a:off x="4091371" y="4162535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11" name="橢圓 10"/>
          <p:cNvSpPr/>
          <p:nvPr/>
        </p:nvSpPr>
        <p:spPr>
          <a:xfrm>
            <a:off x="5303337" y="479715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79201" y="39778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u1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872410" y="44289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u2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616127" y="40066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u3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87724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303337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u4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644317" y="6473929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roup 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97366" y="4328176"/>
                <a:ext cx="2582310" cy="793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66" y="4328176"/>
                <a:ext cx="2582310" cy="7939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67" y="2843082"/>
            <a:ext cx="1189718" cy="432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47873" y="3793203"/>
                <a:ext cx="16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Assume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𝛽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dirty="0" smtClean="0"/>
                  <a:t>0.5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73" y="3793203"/>
                <a:ext cx="163115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985" t="-8197" r="-261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26373" y="5301208"/>
                <a:ext cx="3646704" cy="79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=0.397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73" y="5301208"/>
                <a:ext cx="3646704" cy="7957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0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Methodology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Metrics for Search and Navigation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Coverage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Overlap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Selectivity</a:t>
            </a:r>
          </a:p>
          <a:p>
            <a:pPr>
              <a:buFont typeface="Wingdings" pitchFamily="2" charset="2"/>
              <a:buChar char="Ø"/>
            </a:pPr>
            <a:endParaRPr lang="en-US" altLang="zh-TW" dirty="0" smtClean="0"/>
          </a:p>
          <a:p>
            <a:r>
              <a:rPr lang="en-US" altLang="zh-TW" dirty="0" smtClean="0"/>
              <a:t>User Navigation Model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Group Recommendation Accuracy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5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Metrics for Search and Navigation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altLang="zh-TW" sz="2200" dirty="0" smtClean="0"/>
              <a:t>Coverage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Since a tag cloud aims at providing an entry point </a:t>
            </a:r>
            <a:r>
              <a:rPr lang="en-US" altLang="zh-TW" dirty="0" smtClean="0"/>
              <a:t>for searching </a:t>
            </a:r>
            <a:r>
              <a:rPr lang="en-US" altLang="zh-TW" dirty="0"/>
              <a:t>and </a:t>
            </a:r>
            <a:r>
              <a:rPr lang="en-US" altLang="zh-TW" dirty="0" smtClean="0"/>
              <a:t>navigating.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F</a:t>
            </a:r>
            <a:r>
              <a:rPr lang="en-US" altLang="zh-TW" dirty="0" smtClean="0"/>
              <a:t>or </a:t>
            </a:r>
            <a:r>
              <a:rPr lang="en-US" altLang="zh-TW" dirty="0"/>
              <a:t>every object, at least one of its </a:t>
            </a:r>
            <a:r>
              <a:rPr lang="en-US" altLang="zh-TW" dirty="0" smtClean="0"/>
              <a:t>tags should </a:t>
            </a:r>
            <a:r>
              <a:rPr lang="en-US" altLang="zh-TW" dirty="0"/>
              <a:t>appear in the tag cloud.</a:t>
            </a:r>
          </a:p>
          <a:p>
            <a:pPr marL="411480" lvl="1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70" y="3284984"/>
            <a:ext cx="3476625" cy="50482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912670" y="3933056"/>
            <a:ext cx="4342995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6599481" y="5401343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8" name="橢圓 7"/>
          <p:cNvSpPr/>
          <p:nvPr/>
        </p:nvSpPr>
        <p:spPr>
          <a:xfrm>
            <a:off x="6599481" y="4221088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endParaRPr lang="zh-TW" altLang="en-US" baseline="-25000" dirty="0"/>
          </a:p>
        </p:txBody>
      </p:sp>
      <p:sp>
        <p:nvSpPr>
          <p:cNvPr id="9" name="橢圓 8"/>
          <p:cNvSpPr/>
          <p:nvPr/>
        </p:nvSpPr>
        <p:spPr>
          <a:xfrm>
            <a:off x="4076361" y="542460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0" name="橢圓 9"/>
          <p:cNvSpPr/>
          <p:nvPr/>
        </p:nvSpPr>
        <p:spPr>
          <a:xfrm>
            <a:off x="4079201" y="4162535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11" name="橢圓 10"/>
          <p:cNvSpPr/>
          <p:nvPr/>
        </p:nvSpPr>
        <p:spPr>
          <a:xfrm>
            <a:off x="5303337" y="479715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79201" y="39778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u1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872410" y="44289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u2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616127" y="40066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u3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87724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303337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u4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644317" y="6473929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roup 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55576" y="4248481"/>
                <a:ext cx="2665602" cy="2000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baseline="-25000" smtClean="0">
                          <a:latin typeface="Cambria Math"/>
                        </a:rPr>
                        <m:t>𝐺</m:t>
                      </m:r>
                      <m:r>
                        <a:rPr lang="en-US" altLang="zh-TW" b="0" i="1" baseline="-40000" smtClean="0">
                          <a:latin typeface="Cambria Math"/>
                        </a:rPr>
                        <m:t>1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zh-TW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𝑐𝑜𝑣𝑒𝑟𝑎𝑔𝑒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 baseline="-25000">
                              <a:latin typeface="Cambria Math"/>
                            </a:rPr>
                            <m:t>𝐺</m:t>
                          </m:r>
                          <m:r>
                            <a:rPr lang="en-US" altLang="zh-TW" i="1" baseline="-4000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TW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i="1" baseline="-25000">
                          <a:latin typeface="Cambria Math"/>
                        </a:rPr>
                        <m:t>𝐺</m:t>
                      </m:r>
                      <m:r>
                        <a:rPr lang="en-US" altLang="zh-TW" b="0" i="1" baseline="-40000" smtClean="0">
                          <a:latin typeface="Cambria Math"/>
                        </a:rPr>
                        <m:t>2</m:t>
                      </m:r>
                      <m:r>
                        <a:rPr lang="en-US" altLang="zh-TW" i="1" baseline="-2500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𝑐𝑜𝑣𝑒𝑟𝑎𝑔𝑒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 baseline="-25000">
                              <a:latin typeface="Cambria Math"/>
                            </a:rPr>
                            <m:t>𝐺</m:t>
                          </m:r>
                          <m:r>
                            <a:rPr lang="en-US" altLang="zh-TW" i="1" baseline="-4000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48481"/>
                <a:ext cx="2665602" cy="20006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橢圓 17"/>
          <p:cNvSpPr/>
          <p:nvPr/>
        </p:nvSpPr>
        <p:spPr>
          <a:xfrm>
            <a:off x="7421112" y="4613568"/>
            <a:ext cx="216024" cy="2745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688429" y="5805264"/>
            <a:ext cx="216024" cy="2745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7115298" y="5667975"/>
            <a:ext cx="216024" cy="2745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7529124" y="5667975"/>
            <a:ext cx="216024" cy="2745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583257" y="4539850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772370" y="4543704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676128" y="5170647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895472" y="5195191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7007286" y="4635171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7205088" y="4635171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6899274" y="5654081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475245" y="5826866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7307116" y="5654080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0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Metrics for Search and Navigation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Overlap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It </a:t>
            </a:r>
            <a:r>
              <a:rPr lang="en-US" altLang="zh-TW" dirty="0"/>
              <a:t>would like to avoid cases where different tags </a:t>
            </a:r>
            <a:r>
              <a:rPr lang="en-US" altLang="zh-TW" dirty="0" smtClean="0"/>
              <a:t>in the </a:t>
            </a:r>
            <a:r>
              <a:rPr lang="en-US" altLang="zh-TW" dirty="0"/>
              <a:t>cloud, when selected, lead to the same or very </a:t>
            </a:r>
            <a:r>
              <a:rPr lang="en-US" altLang="zh-TW" dirty="0" smtClean="0"/>
              <a:t>similar subsets </a:t>
            </a:r>
            <a:r>
              <a:rPr lang="en-US" altLang="zh-TW" dirty="0"/>
              <a:t>of objects.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92" y="2825637"/>
            <a:ext cx="3095625" cy="81915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11560" y="3933056"/>
                <a:ext cx="2980752" cy="2393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baseline="-25000" smtClean="0">
                          <a:latin typeface="Cambria Math"/>
                        </a:rPr>
                        <m:t>𝐺</m:t>
                      </m:r>
                      <m:r>
                        <a:rPr lang="en-US" altLang="zh-TW" b="0" i="1" baseline="-40000" smtClean="0">
                          <a:latin typeface="Cambria Math"/>
                        </a:rPr>
                        <m:t>1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zh-TW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𝑜𝑣𝑒𝑟𝑙𝑎𝑝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 baseline="-25000">
                              <a:latin typeface="Cambria Math"/>
                            </a:rPr>
                            <m:t>𝐺</m:t>
                          </m:r>
                          <m:r>
                            <a:rPr lang="en-US" altLang="zh-TW" i="1" baseline="-4000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US" altLang="zh-TW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i="1" baseline="-25000">
                          <a:latin typeface="Cambria Math"/>
                        </a:rPr>
                        <m:t>𝐺</m:t>
                      </m:r>
                      <m:r>
                        <a:rPr lang="en-US" altLang="zh-TW" b="0" i="1" baseline="-40000" smtClean="0">
                          <a:latin typeface="Cambria Math"/>
                        </a:rPr>
                        <m:t>2</m:t>
                      </m:r>
                      <m:r>
                        <a:rPr lang="en-US" altLang="zh-TW" i="1" baseline="-2500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𝑜𝑣𝑒𝑟𝑙𝑎𝑝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 baseline="-25000">
                              <a:latin typeface="Cambria Math"/>
                            </a:rPr>
                            <m:t>𝐺</m:t>
                          </m:r>
                          <m:r>
                            <a:rPr lang="en-US" altLang="zh-TW" i="1" baseline="-4000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=0.9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933056"/>
                <a:ext cx="2980752" cy="23938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圓角矩形 19"/>
          <p:cNvSpPr/>
          <p:nvPr/>
        </p:nvSpPr>
        <p:spPr>
          <a:xfrm>
            <a:off x="3912670" y="3933056"/>
            <a:ext cx="4342995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6599481" y="5401343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22" name="橢圓 21"/>
          <p:cNvSpPr/>
          <p:nvPr/>
        </p:nvSpPr>
        <p:spPr>
          <a:xfrm>
            <a:off x="6599481" y="4221088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endParaRPr lang="zh-TW" altLang="en-US" baseline="-25000" dirty="0"/>
          </a:p>
        </p:txBody>
      </p:sp>
      <p:sp>
        <p:nvSpPr>
          <p:cNvPr id="23" name="橢圓 22"/>
          <p:cNvSpPr/>
          <p:nvPr/>
        </p:nvSpPr>
        <p:spPr>
          <a:xfrm>
            <a:off x="4076361" y="542460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24" name="橢圓 23"/>
          <p:cNvSpPr/>
          <p:nvPr/>
        </p:nvSpPr>
        <p:spPr>
          <a:xfrm>
            <a:off x="4079201" y="4162535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25" name="橢圓 24"/>
          <p:cNvSpPr/>
          <p:nvPr/>
        </p:nvSpPr>
        <p:spPr>
          <a:xfrm>
            <a:off x="5303337" y="479715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079201" y="39778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u1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872410" y="44289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u2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616127" y="40066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u3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387724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303337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u4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644317" y="6473929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roup G</a:t>
            </a:r>
            <a:endParaRPr lang="zh-TW" altLang="en-US" dirty="0"/>
          </a:p>
        </p:txBody>
      </p:sp>
      <p:sp>
        <p:nvSpPr>
          <p:cNvPr id="32" name="橢圓 31"/>
          <p:cNvSpPr/>
          <p:nvPr/>
        </p:nvSpPr>
        <p:spPr>
          <a:xfrm>
            <a:off x="7421112" y="4613568"/>
            <a:ext cx="216024" cy="2745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4688429" y="5805264"/>
            <a:ext cx="216024" cy="2745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7115298" y="5667975"/>
            <a:ext cx="216024" cy="2745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7529124" y="5667975"/>
            <a:ext cx="216024" cy="2745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4583257" y="4539850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4772370" y="4543704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676128" y="5170647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5895472" y="5195191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7007286" y="4635171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7205088" y="4635171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6899274" y="5654081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4475245" y="5826866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7307116" y="5654080"/>
            <a:ext cx="216024" cy="27457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56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Metrics for Search and Navigation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Selectivity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A </a:t>
            </a:r>
            <a:r>
              <a:rPr lang="en-US" altLang="zh-TW" dirty="0"/>
              <a:t>tag cloud should facilitate </a:t>
            </a:r>
            <a:r>
              <a:rPr lang="en-US" altLang="zh-TW" dirty="0" smtClean="0"/>
              <a:t>users to </a:t>
            </a:r>
            <a:r>
              <a:rPr lang="en-US" altLang="zh-TW" dirty="0"/>
              <a:t>drill down to specific objects of interest.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99" y="2852936"/>
            <a:ext cx="4391025" cy="78105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912670" y="3933056"/>
            <a:ext cx="4342995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6599481" y="5401343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8" name="橢圓 7"/>
          <p:cNvSpPr/>
          <p:nvPr/>
        </p:nvSpPr>
        <p:spPr>
          <a:xfrm>
            <a:off x="6599481" y="4221088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endParaRPr lang="zh-TW" altLang="en-US" baseline="-25000" dirty="0"/>
          </a:p>
        </p:txBody>
      </p:sp>
      <p:sp>
        <p:nvSpPr>
          <p:cNvPr id="9" name="橢圓 8"/>
          <p:cNvSpPr/>
          <p:nvPr/>
        </p:nvSpPr>
        <p:spPr>
          <a:xfrm>
            <a:off x="4076361" y="542460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0" name="橢圓 9"/>
          <p:cNvSpPr/>
          <p:nvPr/>
        </p:nvSpPr>
        <p:spPr>
          <a:xfrm>
            <a:off x="4079201" y="4162535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11" name="橢圓 10"/>
          <p:cNvSpPr/>
          <p:nvPr/>
        </p:nvSpPr>
        <p:spPr>
          <a:xfrm>
            <a:off x="5303337" y="479715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79201" y="39778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u1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872410" y="44289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u2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616127" y="40066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u3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87724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303337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u4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644317" y="6473929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roup 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/>
              <p:cNvSpPr txBox="1"/>
              <p:nvPr/>
            </p:nvSpPr>
            <p:spPr>
              <a:xfrm>
                <a:off x="128719" y="4152695"/>
                <a:ext cx="3638175" cy="2048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baseline="-25000" smtClean="0">
                          <a:latin typeface="Cambria Math"/>
                        </a:rPr>
                        <m:t>𝐺</m:t>
                      </m:r>
                      <m:r>
                        <a:rPr lang="en-US" altLang="zh-TW" b="0" i="1" baseline="-40000" smtClean="0">
                          <a:latin typeface="Cambria Math"/>
                        </a:rPr>
                        <m:t>1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zh-TW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𝑠𝑒𝑙𝑒𝑐𝑡𝑖𝑣𝑖𝑡𝑦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1400" i="1" baseline="-25000">
                              <a:latin typeface="Cambria Math"/>
                            </a:rPr>
                            <m:t>𝐺</m:t>
                          </m:r>
                          <m:r>
                            <a:rPr lang="en-US" altLang="zh-TW" sz="1400" i="1" baseline="-4000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n-US" altLang="zh-TW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TW" sz="1400" b="0" i="1" smtClean="0">
                          <a:latin typeface="Cambria Math"/>
                        </a:rPr>
                        <m:t>=0.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altLang="zh-TW" sz="14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i="1" baseline="-25000">
                          <a:latin typeface="Cambria Math"/>
                        </a:rPr>
                        <m:t>𝐺</m:t>
                      </m:r>
                      <m:r>
                        <a:rPr lang="en-US" altLang="zh-TW" b="0" i="1" baseline="-40000" smtClean="0">
                          <a:latin typeface="Cambria Math"/>
                        </a:rPr>
                        <m:t>2</m:t>
                      </m:r>
                      <m:r>
                        <a:rPr lang="en-US" altLang="zh-TW" i="1" baseline="-2500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𝑠𝑒𝑙𝑒𝑐𝑡𝑖𝑣𝑖𝑡𝑦</m:t>
                      </m:r>
                      <m:d>
                        <m:dPr>
                          <m:ctrlPr>
                            <a:rPr lang="en-US" altLang="zh-TW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1400" i="1" baseline="-25000">
                              <a:latin typeface="Cambria Math"/>
                            </a:rPr>
                            <m:t>𝐺</m:t>
                          </m:r>
                          <m:r>
                            <a:rPr lang="en-US" altLang="zh-TW" sz="1400" i="1" baseline="-4000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4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1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TW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n-US" altLang="zh-TW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zh-TW" sz="1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0.16</m:t>
                      </m:r>
                    </m:oMath>
                  </m:oMathPara>
                </a14:m>
                <a:endParaRPr lang="en-US" altLang="zh-TW" sz="1400" dirty="0"/>
              </a:p>
            </p:txBody>
          </p:sp>
        </mc:Choice>
        <mc:Fallback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9" y="4152695"/>
                <a:ext cx="3638175" cy="20481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3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Tag Selection </a:t>
            </a:r>
            <a:r>
              <a:rPr lang="en-US" altLang="zh-TW" sz="2800" dirty="0"/>
              <a:t>F</a:t>
            </a:r>
            <a:r>
              <a:rPr lang="en-US" altLang="zh-TW" sz="2800" dirty="0" smtClean="0"/>
              <a:t>ramework</a:t>
            </a:r>
          </a:p>
          <a:p>
            <a:r>
              <a:rPr lang="en-US" altLang="zh-TW" sz="2800" dirty="0" smtClean="0"/>
              <a:t>Tag </a:t>
            </a:r>
            <a:r>
              <a:rPr lang="en-US" altLang="zh-TW" sz="2800" dirty="0"/>
              <a:t>S</a:t>
            </a:r>
            <a:r>
              <a:rPr lang="en-US" altLang="zh-TW" sz="2800" dirty="0" smtClean="0"/>
              <a:t>election Strategies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 dirty="0" smtClean="0"/>
              <a:t>Based on Frequency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 dirty="0" smtClean="0"/>
              <a:t>Based on Diversity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 dirty="0" smtClean="0"/>
              <a:t>Based on Rank Aggregation</a:t>
            </a:r>
          </a:p>
          <a:p>
            <a:r>
              <a:rPr lang="en-US" altLang="zh-TW" sz="2800" dirty="0" smtClean="0"/>
              <a:t>Evaluation Methodology</a:t>
            </a:r>
          </a:p>
          <a:p>
            <a:r>
              <a:rPr lang="en-US" altLang="zh-TW" sz="2800" dirty="0" smtClean="0"/>
              <a:t>Experimental Evaluation</a:t>
            </a:r>
          </a:p>
          <a:p>
            <a:r>
              <a:rPr lang="en-US" altLang="zh-TW" sz="2800" dirty="0" smtClean="0"/>
              <a:t>Conclusions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5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User Navigation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goal is to measure </a:t>
                </a:r>
                <a:r>
                  <a:rPr lang="en-US" altLang="zh-TW" dirty="0"/>
                  <a:t>the total cost for finding an item</a:t>
                </a:r>
                <a:r>
                  <a:rPr lang="en-US" altLang="zh-TW" dirty="0" smtClean="0"/>
                  <a:t>.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dirty="0"/>
                  <a:t>c</a:t>
                </a:r>
                <a:r>
                  <a:rPr lang="en-US" altLang="zh-TW" baseline="-25000" dirty="0"/>
                  <a:t>p</a:t>
                </a:r>
                <a:r>
                  <a:rPr lang="en-US" altLang="zh-TW" dirty="0"/>
                  <a:t> : The cost of scanning one page of </a:t>
                </a:r>
                <a:r>
                  <a:rPr lang="en-US" altLang="zh-TW" dirty="0" smtClean="0"/>
                  <a:t>objects.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dirty="0" smtClean="0"/>
                  <a:t>c</a:t>
                </a:r>
                <a:r>
                  <a:rPr lang="en-US" altLang="zh-TW" baseline="-25000" dirty="0" smtClean="0"/>
                  <a:t>t</a:t>
                </a:r>
                <a:r>
                  <a:rPr lang="en-US" altLang="zh-TW" dirty="0" smtClean="0"/>
                  <a:t> : Set the cost of selecting a </a:t>
                </a:r>
                <a:r>
                  <a:rPr lang="en-US" altLang="zh-TW" dirty="0"/>
                  <a:t>tag </a:t>
                </a:r>
                <a:r>
                  <a:rPr lang="en-US" altLang="zh-TW" dirty="0" smtClean="0"/>
                  <a:t>is equal </a:t>
                </a:r>
                <a:r>
                  <a:rPr lang="en-US" altLang="zh-TW" dirty="0"/>
                  <a:t>to scanning </a:t>
                </a:r>
                <a:r>
                  <a:rPr lang="en-US" altLang="zh-TW" dirty="0" smtClean="0"/>
                  <a:t>n</a:t>
                </a:r>
                <a:r>
                  <a:rPr lang="en-US" altLang="zh-TW" baseline="-25000" dirty="0" smtClean="0"/>
                  <a:t>p</a:t>
                </a:r>
                <a:r>
                  <a:rPr lang="en-US" altLang="zh-TW" dirty="0" smtClean="0"/>
                  <a:t> pages,      i.e., c</a:t>
                </a:r>
                <a:r>
                  <a:rPr lang="en-US" altLang="zh-TW" baseline="-25000" dirty="0" smtClean="0"/>
                  <a:t>t</a:t>
                </a:r>
                <a:r>
                  <a:rPr lang="en-US" altLang="zh-TW" dirty="0" smtClean="0"/>
                  <a:t>=n</a:t>
                </a:r>
                <a:r>
                  <a:rPr lang="en-US" altLang="zh-TW" baseline="-25000" dirty="0" smtClean="0"/>
                  <a:t>p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∗</m:t>
                    </m:r>
                  </m:oMath>
                </a14:m>
                <a:r>
                  <a:rPr lang="en-US" altLang="zh-TW" dirty="0" smtClean="0"/>
                  <a:t>c</a:t>
                </a:r>
                <a:r>
                  <a:rPr lang="en-US" altLang="zh-TW" baseline="-25000" dirty="0" smtClean="0"/>
                  <a:t>p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dirty="0"/>
                  <a:t>n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: Tag </a:t>
                </a:r>
                <a:r>
                  <a:rPr lang="en-US" altLang="zh-TW" dirty="0"/>
                  <a:t>selections 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n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: Page scans.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dirty="0" smtClean="0"/>
                  <a:t>n</a:t>
                </a:r>
                <a:r>
                  <a:rPr lang="en-US" altLang="zh-TW" baseline="-25000" dirty="0" smtClean="0"/>
                  <a:t>0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𝐺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𝑝𝑎𝑔𝑒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_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𝑠𝑖𝑧𝑒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zh-TW" altLang="en-US" baseline="-25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7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72" y="4293096"/>
            <a:ext cx="2162175" cy="4572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523688" y="5229200"/>
                <a:ext cx="3026341" cy="539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𝑛𝑎𝑣</m:t>
                    </m:r>
                    <m:r>
                      <a:rPr lang="en-US" altLang="zh-TW" b="0" i="1" smtClean="0">
                        <a:latin typeface="Cambria Math"/>
                      </a:rPr>
                      <m:t>_</m:t>
                    </m:r>
                    <m:r>
                      <a:rPr lang="en-US" altLang="zh-TW" b="0" i="1" smtClean="0">
                        <a:latin typeface="Cambria Math"/>
                      </a:rPr>
                      <m:t>𝑐𝑜𝑠𝑡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altLang="zh-TW" b="0" i="1" dirty="0" smtClean="0">
                            <a:latin typeface="Cambria Math"/>
                            <a:ea typeface="Cambria Math"/>
                          </a:rPr>
                          <m:t>∙(2∙0.5)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+4</m:t>
                        </m:r>
                        <m:r>
                          <a:rPr lang="en-US" altLang="zh-TW" b="0" i="1" dirty="0" smtClean="0">
                            <a:latin typeface="Cambria Math"/>
                            <a:ea typeface="Cambria Math"/>
                          </a:rPr>
                          <m:t>∙0.5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200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  <m:r>
                          <a:rPr lang="en-US" altLang="zh-TW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zh-TW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b="0" i="1" dirty="0" smtClean="0">
                            <a:latin typeface="Cambria Math"/>
                            <a:ea typeface="Cambria Math"/>
                          </a:rPr>
                          <m:t> 0.5 </m:t>
                        </m:r>
                      </m:den>
                    </m:f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688" y="5229200"/>
                <a:ext cx="3026341" cy="539122"/>
              </a:xfrm>
              <a:prstGeom prst="rect">
                <a:avLst/>
              </a:prstGeom>
              <a:blipFill rotWithShape="1">
                <a:blip r:embed="rId4"/>
                <a:stretch>
                  <a:fillRect t="-10227" b="-897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Group Recommendation Accuracy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They </a:t>
            </a:r>
            <a:r>
              <a:rPr lang="en-US" altLang="zh-TW" dirty="0"/>
              <a:t>have considered the task of using the tag </a:t>
            </a:r>
            <a:r>
              <a:rPr lang="en-US" altLang="zh-TW" dirty="0" smtClean="0"/>
              <a:t>cloud to </a:t>
            </a:r>
            <a:r>
              <a:rPr lang="en-US" altLang="zh-TW" dirty="0"/>
              <a:t>find items of interest within a group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Another important and </a:t>
            </a:r>
            <a:r>
              <a:rPr lang="en-US" altLang="zh-TW" dirty="0"/>
              <a:t>common task is to recommend groups for new items.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11" y="2971229"/>
            <a:ext cx="2400300" cy="77152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912670" y="3933056"/>
            <a:ext cx="4342995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6599481" y="5401343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8" name="橢圓 7"/>
          <p:cNvSpPr/>
          <p:nvPr/>
        </p:nvSpPr>
        <p:spPr>
          <a:xfrm>
            <a:off x="6599481" y="4221088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endParaRPr lang="zh-TW" altLang="en-US" baseline="-25000" dirty="0"/>
          </a:p>
        </p:txBody>
      </p:sp>
      <p:sp>
        <p:nvSpPr>
          <p:cNvPr id="9" name="橢圓 8"/>
          <p:cNvSpPr/>
          <p:nvPr/>
        </p:nvSpPr>
        <p:spPr>
          <a:xfrm>
            <a:off x="4076361" y="542460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0" name="橢圓 9"/>
          <p:cNvSpPr/>
          <p:nvPr/>
        </p:nvSpPr>
        <p:spPr>
          <a:xfrm>
            <a:off x="4079201" y="4162535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11" name="橢圓 10"/>
          <p:cNvSpPr/>
          <p:nvPr/>
        </p:nvSpPr>
        <p:spPr>
          <a:xfrm>
            <a:off x="5303337" y="479715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79201" y="39778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u1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872410" y="44289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u2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616127" y="40066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u3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87724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303337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u4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644317" y="6473929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roup G</a:t>
            </a:r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997772" y="3977869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6</a:t>
            </a:r>
            <a:endParaRPr lang="zh-TW" altLang="en-US" baseline="-25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989658" y="38220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91587" y="5632495"/>
                <a:ext cx="302416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𝑠𝑖𝑚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0.5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∙1+1</m:t>
                              </m:r>
                            </m:den>
                          </m:f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87" y="5632495"/>
                <a:ext cx="3024161" cy="8002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12" y="3140678"/>
            <a:ext cx="1189718" cy="432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91587" y="5067074"/>
                <a:ext cx="16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Assume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𝛽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dirty="0" smtClean="0"/>
                  <a:t>0.5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87" y="5067074"/>
                <a:ext cx="163115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985" t="-8197" r="-261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2581906" y="5044534"/>
            <a:ext cx="101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</a:t>
            </a:r>
            <a:r>
              <a:rPr lang="en-US" altLang="zh-TW" baseline="-25000" dirty="0" smtClean="0"/>
              <a:t>G</a:t>
            </a:r>
            <a:r>
              <a:rPr lang="en-US" altLang="zh-TW" dirty="0" smtClean="0"/>
              <a:t>={t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Dataset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T</a:t>
            </a:r>
            <a:r>
              <a:rPr lang="en-US" altLang="zh-TW" dirty="0" smtClean="0"/>
              <a:t>op 60 groups.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2000 </a:t>
            </a:r>
            <a:r>
              <a:rPr lang="en-US" altLang="zh-TW" dirty="0" smtClean="0"/>
              <a:t>photos </a:t>
            </a:r>
            <a:r>
              <a:rPr lang="en-US" altLang="zh-TW" dirty="0"/>
              <a:t>for each </a:t>
            </a:r>
            <a:r>
              <a:rPr lang="en-US" altLang="zh-TW" dirty="0" smtClean="0"/>
              <a:t>group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68960"/>
            <a:ext cx="83629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Coverage, Overlap and Selectivity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Increasing the size of the tag cloud improves the performance of all methods in all metrics.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25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Navigation Cost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navigation cost is affected by coverage and </a:t>
            </a:r>
            <a:r>
              <a:rPr lang="en-US" altLang="zh-TW" dirty="0" smtClean="0"/>
              <a:t>selectivity.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T</a:t>
            </a:r>
            <a:r>
              <a:rPr lang="en-US" altLang="zh-TW" dirty="0" smtClean="0"/>
              <a:t>he navigation </a:t>
            </a:r>
            <a:r>
              <a:rPr lang="en-US" altLang="zh-TW" dirty="0"/>
              <a:t>cost decreases for all methods as the tag cloud </a:t>
            </a:r>
            <a:r>
              <a:rPr lang="en-US" altLang="zh-TW" dirty="0" smtClean="0"/>
              <a:t>size increases.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97" y="2204864"/>
            <a:ext cx="9074103" cy="250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Recommendation Accuracy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The </a:t>
            </a:r>
            <a:r>
              <a:rPr lang="en-US" altLang="zh-TW" dirty="0"/>
              <a:t>goal is to </a:t>
            </a:r>
            <a:r>
              <a:rPr lang="en-US" altLang="zh-TW" dirty="0" smtClean="0"/>
              <a:t>recommend groups </a:t>
            </a:r>
            <a:r>
              <a:rPr lang="en-US" altLang="zh-TW" dirty="0"/>
              <a:t>for this photo based on their tag clouds.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76872"/>
            <a:ext cx="90427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Methods </a:t>
            </a:r>
            <a:r>
              <a:rPr lang="en-US" altLang="zh-TW" dirty="0"/>
              <a:t>employing diversification or rank aggregation can improve the performance of tag clouds with respect to these metrics, compared to the traditional frequency-based </a:t>
            </a:r>
            <a:r>
              <a:rPr lang="en-US" altLang="zh-TW" dirty="0" smtClean="0"/>
              <a:t>ranking.</a:t>
            </a:r>
          </a:p>
          <a:p>
            <a:endParaRPr lang="en-US" altLang="zh-TW" dirty="0"/>
          </a:p>
          <a:p>
            <a:r>
              <a:rPr lang="en-US" altLang="zh-TW" dirty="0"/>
              <a:t>There exist several interesting directions for future work, </a:t>
            </a:r>
            <a:r>
              <a:rPr lang="en-US" altLang="zh-TW" dirty="0" smtClean="0"/>
              <a:t>these </a:t>
            </a:r>
            <a:r>
              <a:rPr lang="en-US" altLang="zh-TW" dirty="0"/>
              <a:t>include extracting semantics of tags and exploiting content-based similarity of objects.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3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Tagging has become a very common feature in Web </a:t>
            </a:r>
            <a:r>
              <a:rPr lang="en-US" altLang="zh-TW" dirty="0" smtClean="0"/>
              <a:t>2.0 applications</a:t>
            </a:r>
            <a:r>
              <a:rPr lang="en-US" altLang="zh-TW" dirty="0"/>
              <a:t>, providing a simple and effective way for </a:t>
            </a:r>
            <a:r>
              <a:rPr lang="en-US" altLang="zh-TW" dirty="0" smtClean="0"/>
              <a:t>users  to </a:t>
            </a:r>
            <a:r>
              <a:rPr lang="en-US" altLang="zh-TW" dirty="0"/>
              <a:t>freely annotate resources to facilitate their discovery </a:t>
            </a:r>
            <a:r>
              <a:rPr lang="en-US" altLang="zh-TW" dirty="0" smtClean="0"/>
              <a:t>and management.</a:t>
            </a:r>
          </a:p>
          <a:p>
            <a:endParaRPr lang="en-US" altLang="zh-TW" dirty="0"/>
          </a:p>
          <a:p>
            <a:r>
              <a:rPr lang="en-US" altLang="zh-TW" dirty="0" smtClean="0"/>
              <a:t>Tag </a:t>
            </a:r>
            <a:r>
              <a:rPr lang="en-US" altLang="zh-TW" dirty="0"/>
              <a:t>clouds have become </a:t>
            </a:r>
            <a:r>
              <a:rPr lang="en-US" altLang="zh-TW" dirty="0" smtClean="0"/>
              <a:t>popular </a:t>
            </a:r>
            <a:r>
              <a:rPr lang="en-US" altLang="zh-TW" dirty="0"/>
              <a:t>as a summarized representation of a collection of </a:t>
            </a:r>
            <a:r>
              <a:rPr lang="en-US" altLang="zh-TW" dirty="0" smtClean="0"/>
              <a:t>tagged resources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Motivation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How </a:t>
            </a:r>
            <a:r>
              <a:rPr lang="en-US" altLang="zh-TW" dirty="0"/>
              <a:t>effective is the strategy of ranking tags in </a:t>
            </a:r>
            <a:r>
              <a:rPr lang="en-US" altLang="zh-TW" dirty="0" smtClean="0"/>
              <a:t>item collections based on their frequency?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Are </a:t>
            </a:r>
            <a:r>
              <a:rPr lang="en-US" altLang="zh-TW" dirty="0"/>
              <a:t>there </a:t>
            </a:r>
            <a:r>
              <a:rPr lang="en-US" altLang="zh-TW" dirty="0" smtClean="0"/>
              <a:t>any better </a:t>
            </a:r>
            <a:r>
              <a:rPr lang="en-US" altLang="zh-TW" dirty="0"/>
              <a:t>strategies for this task?</a:t>
            </a:r>
            <a:endParaRPr lang="en-US" altLang="zh-TW" dirty="0" smtClean="0"/>
          </a:p>
          <a:p>
            <a:pPr lvl="1">
              <a:buFont typeface="Wingdings" pitchFamily="2" charset="2"/>
              <a:buChar char="u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45" y="1772816"/>
            <a:ext cx="5616624" cy="236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Tag Selection Framework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Definition:</a:t>
                </a:r>
              </a:p>
              <a:p>
                <a:pPr lvl="1">
                  <a:buFont typeface="Wingdings" pitchFamily="2" charset="2"/>
                  <a:buChar char="u"/>
                </a:pPr>
                <a:r>
                  <a:rPr lang="en-US" altLang="zh-TW" dirty="0" smtClean="0">
                    <a:latin typeface="Lucida Calligraphy" pitchFamily="66" charset="0"/>
                  </a:rPr>
                  <a:t>G </a:t>
                </a:r>
                <a:r>
                  <a:rPr lang="en-US" altLang="zh-TW" dirty="0" smtClean="0"/>
                  <a:t>:  </a:t>
                </a:r>
                <a:r>
                  <a:rPr lang="en-US" altLang="zh-TW" dirty="0"/>
                  <a:t>A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set of (possibly </a:t>
                </a:r>
                <a:r>
                  <a:rPr lang="en-US" altLang="zh-TW" dirty="0" smtClean="0"/>
                  <a:t>overlapping)groups</a:t>
                </a:r>
                <a:endParaRPr lang="en-US" altLang="zh-TW" dirty="0">
                  <a:latin typeface="Lucida Calligraphy" pitchFamily="66" charset="0"/>
                </a:endParaRPr>
              </a:p>
              <a:p>
                <a:pPr lvl="1">
                  <a:buFont typeface="Wingdings" pitchFamily="2" charset="2"/>
                  <a:buChar char="u"/>
                </a:pPr>
                <a:r>
                  <a:rPr lang="en-US" altLang="zh-TW" dirty="0" smtClean="0">
                    <a:latin typeface="Lucida Calligraphy" pitchFamily="66" charset="0"/>
                  </a:rPr>
                  <a:t>U</a:t>
                </a:r>
                <a:r>
                  <a:rPr lang="en-US" altLang="zh-TW" dirty="0">
                    <a:latin typeface="Lucida Calligraphy" pitchFamily="66" charset="0"/>
                  </a:rPr>
                  <a:t> </a:t>
                </a:r>
                <a:r>
                  <a:rPr lang="en-US" altLang="zh-TW" dirty="0"/>
                  <a:t>: A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set of objects</a:t>
                </a:r>
                <a:endParaRPr lang="en-US" altLang="zh-TW" dirty="0" smtClean="0">
                  <a:latin typeface="Lucida Calligraphy" pitchFamily="66" charset="0"/>
                </a:endParaRPr>
              </a:p>
              <a:p>
                <a:pPr lvl="1">
                  <a:buFont typeface="Wingdings" pitchFamily="2" charset="2"/>
                  <a:buChar char="u"/>
                </a:pPr>
                <a:r>
                  <a:rPr lang="en-US" altLang="zh-TW" dirty="0" smtClean="0">
                    <a:latin typeface="Lucida Calligraphy" pitchFamily="66" charset="0"/>
                  </a:rPr>
                  <a:t>T </a:t>
                </a:r>
                <a:r>
                  <a:rPr lang="en-US" altLang="zh-TW" dirty="0">
                    <a:latin typeface="Lucida Calligraphy" pitchFamily="66" charset="0"/>
                  </a:rPr>
                  <a:t> </a:t>
                </a:r>
                <a:r>
                  <a:rPr lang="en-US" altLang="zh-TW" dirty="0"/>
                  <a:t>: A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set of </a:t>
                </a:r>
                <a:r>
                  <a:rPr lang="en-US" altLang="zh-TW" dirty="0" smtClean="0"/>
                  <a:t>tags</a:t>
                </a:r>
              </a:p>
              <a:p>
                <a:pPr lvl="1">
                  <a:buFont typeface="Wingdings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𝑇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𝑢</m:t>
                    </m:r>
                    <m:r>
                      <a:rPr lang="en-US" altLang="zh-TW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TW" dirty="0" smtClean="0"/>
                  <a:t>: The </a:t>
                </a:r>
                <a:r>
                  <a:rPr lang="en-US" altLang="zh-TW" dirty="0"/>
                  <a:t>set of tags assigned to an object u</a:t>
                </a:r>
                <a:r>
                  <a:rPr lang="en-US" altLang="zh-TW" dirty="0" smtClean="0"/>
                  <a:t>.</a:t>
                </a:r>
              </a:p>
              <a:p>
                <a:pPr lvl="1">
                  <a:buFont typeface="Wingdings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𝑈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𝑡</m:t>
                    </m:r>
                    <m:r>
                      <a:rPr lang="en-US" altLang="zh-TW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TW" dirty="0" smtClean="0"/>
                  <a:t>: </a:t>
                </a:r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set of objects tagged with t</a:t>
                </a:r>
                <a:endParaRPr lang="en-US" altLang="zh-TW" dirty="0" smtClean="0">
                  <a:latin typeface="Lucida Calligraphy" pitchFamily="66" charset="0"/>
                </a:endParaRPr>
              </a:p>
              <a:p>
                <a:pPr lvl="1">
                  <a:buFont typeface="Wingdings" pitchFamily="2" charset="2"/>
                  <a:buChar char="u"/>
                </a:pPr>
                <a:endParaRPr lang="zh-TW" altLang="en-US" dirty="0">
                  <a:latin typeface="Lucida Calligraphy" pitchFamily="66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15" y="4317963"/>
            <a:ext cx="1816817" cy="576064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912670" y="3925483"/>
            <a:ext cx="4342995" cy="25922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599481" y="5393770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8" name="橢圓 7"/>
          <p:cNvSpPr/>
          <p:nvPr/>
        </p:nvSpPr>
        <p:spPr>
          <a:xfrm>
            <a:off x="6599481" y="4213515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endParaRPr lang="zh-TW" altLang="en-US" baseline="-25000" dirty="0"/>
          </a:p>
        </p:txBody>
      </p:sp>
      <p:sp>
        <p:nvSpPr>
          <p:cNvPr id="9" name="橢圓 8"/>
          <p:cNvSpPr/>
          <p:nvPr/>
        </p:nvSpPr>
        <p:spPr>
          <a:xfrm>
            <a:off x="4076361" y="5417029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0" name="橢圓 9"/>
          <p:cNvSpPr/>
          <p:nvPr/>
        </p:nvSpPr>
        <p:spPr>
          <a:xfrm>
            <a:off x="4079201" y="415496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11" name="橢圓 10"/>
          <p:cNvSpPr/>
          <p:nvPr/>
        </p:nvSpPr>
        <p:spPr>
          <a:xfrm>
            <a:off x="5303337" y="4789579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79201" y="397029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u1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872410" y="442132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u2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616127" y="399907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u3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87724" y="605580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303337" y="605580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u4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16988" y="6425141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roup 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115616" y="5304642"/>
                <a:ext cx="252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𝑇</m:t>
                      </m:r>
                      <m:r>
                        <a:rPr lang="en-US" altLang="zh-TW" i="1" dirty="0" smtClean="0">
                          <a:latin typeface="Cambria Math"/>
                        </a:rPr>
                        <m:t>(</m:t>
                      </m:r>
                      <m:r>
                        <a:rPr lang="en-US" altLang="zh-TW" i="1" dirty="0" smtClean="0">
                          <a:latin typeface="Cambria Math"/>
                        </a:rPr>
                        <m:t>𝐺</m:t>
                      </m:r>
                      <m:r>
                        <a:rPr lang="en-US" altLang="zh-TW" i="1" dirty="0" smtClean="0">
                          <a:latin typeface="Cambria Math"/>
                        </a:rPr>
                        <m:t>)={</m:t>
                      </m:r>
                      <m:r>
                        <a:rPr lang="en-US" altLang="zh-TW" i="1" dirty="0" smtClean="0">
                          <a:latin typeface="Cambria Math"/>
                        </a:rPr>
                        <m:t>𝑡</m:t>
                      </m:r>
                      <m:r>
                        <a:rPr lang="en-US" altLang="zh-TW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altLang="zh-TW" i="1" dirty="0" smtClean="0">
                          <a:latin typeface="Cambria Math"/>
                        </a:rPr>
                        <m:t>,</m:t>
                      </m:r>
                      <m:r>
                        <a:rPr lang="en-US" altLang="zh-TW" i="1" dirty="0" smtClean="0">
                          <a:latin typeface="Cambria Math"/>
                        </a:rPr>
                        <m:t>𝑡</m:t>
                      </m:r>
                      <m:r>
                        <a:rPr lang="en-US" altLang="zh-TW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altLang="zh-TW" i="1" dirty="0" smtClean="0">
                          <a:latin typeface="Cambria Math"/>
                        </a:rPr>
                        <m:t>,</m:t>
                      </m:r>
                      <m:r>
                        <a:rPr lang="en-US" altLang="zh-TW" i="1" dirty="0" smtClean="0">
                          <a:latin typeface="Cambria Math"/>
                        </a:rPr>
                        <m:t>𝑡</m:t>
                      </m:r>
                      <m:r>
                        <a:rPr lang="en-US" altLang="zh-TW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altLang="zh-TW" i="1" dirty="0" smtClean="0">
                          <a:latin typeface="Cambria Math"/>
                        </a:rPr>
                        <m:t>,</m:t>
                      </m:r>
                      <m:r>
                        <a:rPr lang="en-US" altLang="zh-TW" i="1" dirty="0" smtClean="0">
                          <a:latin typeface="Cambria Math"/>
                        </a:rPr>
                        <m:t>𝑡</m:t>
                      </m:r>
                      <m:r>
                        <a:rPr lang="en-US" altLang="zh-TW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altLang="zh-TW" i="1" dirty="0" smtClean="0">
                          <a:latin typeface="Cambria Math"/>
                        </a:rPr>
                        <m:t>,</m:t>
                      </m:r>
                      <m:r>
                        <a:rPr lang="en-US" altLang="zh-TW" i="1" dirty="0" smtClean="0">
                          <a:latin typeface="Cambria Math"/>
                        </a:rPr>
                        <m:t>𝑡</m:t>
                      </m:r>
                      <m:r>
                        <a:rPr lang="en-US" altLang="zh-TW" i="1" baseline="-25000" dirty="0" smtClean="0">
                          <a:latin typeface="Cambria Math"/>
                        </a:rPr>
                        <m:t>5</m:t>
                      </m:r>
                      <m:r>
                        <a:rPr lang="en-US" altLang="zh-TW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04642"/>
                <a:ext cx="252421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1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Tag Selection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efine </a:t>
            </a:r>
            <a:r>
              <a:rPr lang="en-US" altLang="zh-TW" dirty="0"/>
              <a:t>the overall utility value of </a:t>
            </a:r>
            <a:r>
              <a:rPr lang="en-US" altLang="zh-TW" dirty="0" smtClean="0"/>
              <a:t>T</a:t>
            </a:r>
            <a:r>
              <a:rPr lang="en-US" altLang="zh-TW" baseline="-25000" dirty="0" smtClean="0"/>
              <a:t>G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44" y="2265871"/>
            <a:ext cx="2332470" cy="71303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38" y="2428486"/>
            <a:ext cx="1504300" cy="54701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511660" y="3137519"/>
                <a:ext cx="28964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TW" dirty="0" smtClean="0"/>
                  <a:t>(t) is the </a:t>
                </a:r>
                <a:r>
                  <a:rPr lang="en-US" altLang="zh-TW" dirty="0"/>
                  <a:t>rank of a tag</a:t>
                </a:r>
                <a:endParaRPr lang="en-US" altLang="zh-TW" dirty="0" smtClean="0"/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TW" dirty="0" smtClean="0"/>
                  <a:t>(t) is </a:t>
                </a:r>
                <a:r>
                  <a:rPr lang="en-US" altLang="zh-TW" dirty="0"/>
                  <a:t>a scoring </a:t>
                </a:r>
                <a:r>
                  <a:rPr lang="en-US" altLang="zh-TW" dirty="0" smtClean="0"/>
                  <a:t>function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3137519"/>
                <a:ext cx="2896425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474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88024" y="3140968"/>
                <a:ext cx="28101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dirty="0" smtClean="0"/>
                  <a:t>() </a:t>
                </a:r>
                <a:r>
                  <a:rPr lang="en-US" altLang="zh-TW" dirty="0"/>
                  <a:t>is a discount function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140968"/>
                <a:ext cx="2810128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302" t="-4717" r="-1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563888" y="2275688"/>
            <a:ext cx="360040" cy="356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79" y="4054038"/>
            <a:ext cx="1080121" cy="23243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5616988" y="6432714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roup 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43875" y="4428859"/>
                <a:ext cx="1631152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TW" dirty="0" smtClean="0"/>
                  <a:t>T</a:t>
                </a:r>
                <a:r>
                  <a:rPr lang="en-US" altLang="zh-TW" baseline="-25000" dirty="0" smtClean="0"/>
                  <a:t>G</a:t>
                </a:r>
                <a:r>
                  <a:rPr lang="en-US" altLang="zh-TW" dirty="0" smtClean="0"/>
                  <a:t>={t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 smtClean="0"/>
                  <a:t>,t</a:t>
                </a:r>
                <a:r>
                  <a:rPr lang="en-US" altLang="zh-TW" baseline="-25000" dirty="0" smtClean="0"/>
                  <a:t>3</a:t>
                </a:r>
                <a:r>
                  <a:rPr lang="en-US" altLang="zh-TW" dirty="0" smtClean="0"/>
                  <a:t>,t</a:t>
                </a:r>
                <a:r>
                  <a:rPr lang="en-US" altLang="zh-TW" baseline="-25000" dirty="0" smtClean="0"/>
                  <a:t>5</a:t>
                </a:r>
                <a:r>
                  <a:rPr lang="en-US" altLang="zh-TW" dirty="0" smtClean="0"/>
                  <a:t>}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TW" dirty="0" smtClean="0"/>
                  <a:t>Assume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0.5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875" y="4428859"/>
                <a:ext cx="1631152" cy="723275"/>
              </a:xfrm>
              <a:prstGeom prst="rect">
                <a:avLst/>
              </a:prstGeom>
              <a:blipFill rotWithShape="1">
                <a:blip r:embed="rId7"/>
                <a:stretch>
                  <a:fillRect l="-3371" t="-4237" r="-2622" b="-13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14245" y="5304165"/>
                <a:ext cx="3664956" cy="100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2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1200" b="0" i="1" baseline="-25000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altLang="zh-TW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sz="1200" b="0" i="1" smtClean="0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TW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1200" b="0" i="1" baseline="-25000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sz="1200" b="0" i="1" smtClean="0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TW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1200" b="0" i="1" baseline="-25000" smtClean="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zh-TW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sz="1200" b="0" i="1" smtClean="0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TW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zh-TW" sz="12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zh-TW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200" b="0" i="1" baseline="-25000" smtClean="0">
                              <a:latin typeface="Cambria Math"/>
                            </a:rPr>
                            <m:t>5</m:t>
                          </m:r>
                          <m:r>
                            <a:rPr lang="en-US" altLang="zh-TW" sz="1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TW" sz="1200" dirty="0" smtClean="0"/>
              </a:p>
              <a:p>
                <a:endParaRPr lang="en-US" altLang="zh-TW" sz="1200" dirty="0" smtClean="0"/>
              </a:p>
              <a:p>
                <a:r>
                  <a:rPr lang="en-US" altLang="zh-TW" sz="12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/>
                      </a:rPr>
                      <m:t>    </m:t>
                    </m:r>
                    <m:r>
                      <a:rPr lang="en-US" altLang="zh-TW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b="0" i="0" smtClean="0">
                            <a:latin typeface="Cambria Math"/>
                          </a:rPr>
                          <m:t>0.66</m:t>
                        </m:r>
                        <m:r>
                          <a:rPr lang="en-US" altLang="zh-TW" sz="1600" b="0" i="0" smtClean="0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altLang="zh-TW" sz="1600" b="0" i="0" smtClean="0">
                            <a:latin typeface="Cambria Math"/>
                            <a:ea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altLang="zh-TW" sz="16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altLang="zh-TW" sz="1600" b="0" i="0" baseline="-2500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altLang="zh-TW" sz="1600" b="0" i="0" smtClean="0">
                            <a:latin typeface="Cambria Math"/>
                            <a:ea typeface="Cambria Math"/>
                          </a:rPr>
                          <m:t>+0.5∗</m:t>
                        </m:r>
                        <m:r>
                          <m:rPr>
                            <m:sty m:val="p"/>
                          </m:rPr>
                          <a:rPr lang="en-US" altLang="zh-TW" sz="1600" b="0" i="0" smtClean="0">
                            <a:latin typeface="Cambria Math"/>
                            <a:ea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altLang="zh-TW" sz="16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altLang="zh-TW" sz="1600" b="0" i="0" baseline="-25000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altLang="zh-TW" sz="1600" b="0" i="0" smtClean="0">
                            <a:latin typeface="Cambria Math"/>
                            <a:ea typeface="Cambria Math"/>
                          </a:rPr>
                          <m:t>+0.4∗</m:t>
                        </m:r>
                        <m:r>
                          <m:rPr>
                            <m:sty m:val="p"/>
                          </m:rPr>
                          <a:rPr lang="en-US" altLang="zh-TW" sz="1600" b="0" i="0" smtClean="0">
                            <a:latin typeface="Cambria Math"/>
                            <a:ea typeface="Cambria Math"/>
                          </a:rPr>
                          <m:t>f</m:t>
                        </m:r>
                        <m:r>
                          <a:rPr lang="en-US" altLang="zh-TW" sz="1600" b="0" i="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16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  <m:r>
                          <a:rPr lang="en-US" altLang="zh-TW" sz="1600" b="0" i="0" baseline="-25000" smtClean="0"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altLang="zh-TW" sz="1600" b="0" i="0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1600" b="0" i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zh-TW" altLang="en-US" sz="16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5" y="5304165"/>
                <a:ext cx="3664956" cy="10021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圓角矩形 24"/>
          <p:cNvSpPr/>
          <p:nvPr/>
        </p:nvSpPr>
        <p:spPr>
          <a:xfrm>
            <a:off x="3912670" y="3933056"/>
            <a:ext cx="4342995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橢圓 25"/>
          <p:cNvSpPr/>
          <p:nvPr/>
        </p:nvSpPr>
        <p:spPr>
          <a:xfrm>
            <a:off x="6599481" y="5401343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27" name="橢圓 26"/>
          <p:cNvSpPr/>
          <p:nvPr/>
        </p:nvSpPr>
        <p:spPr>
          <a:xfrm>
            <a:off x="6599481" y="4221088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endParaRPr lang="zh-TW" altLang="en-US" baseline="-25000" dirty="0"/>
          </a:p>
        </p:txBody>
      </p:sp>
      <p:sp>
        <p:nvSpPr>
          <p:cNvPr id="28" name="橢圓 27"/>
          <p:cNvSpPr/>
          <p:nvPr/>
        </p:nvSpPr>
        <p:spPr>
          <a:xfrm>
            <a:off x="4076361" y="542460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29" name="橢圓 28"/>
          <p:cNvSpPr/>
          <p:nvPr/>
        </p:nvSpPr>
        <p:spPr>
          <a:xfrm>
            <a:off x="4079201" y="4162535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30" name="橢圓 29"/>
          <p:cNvSpPr/>
          <p:nvPr/>
        </p:nvSpPr>
        <p:spPr>
          <a:xfrm>
            <a:off x="5303337" y="479715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079201" y="39778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u1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872410" y="44289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u2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616127" y="40066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u3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387724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303337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u4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24061" y="3977868"/>
            <a:ext cx="147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={t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8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Tag Selection Framework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optimal tag cloud for G is the set T</a:t>
            </a:r>
            <a:r>
              <a:rPr lang="en-US" altLang="zh-TW" baseline="-25000" dirty="0"/>
              <a:t>G</a:t>
            </a:r>
            <a:r>
              <a:rPr lang="en-US" altLang="zh-TW" dirty="0"/>
              <a:t> that is a subset of T(G) with size k and maximizes the utility function </a:t>
            </a:r>
            <a:r>
              <a:rPr lang="en-US" altLang="zh-TW" dirty="0" smtClean="0"/>
              <a:t>F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114300" indent="0">
              <a:buNone/>
            </a:pPr>
            <a:endParaRPr lang="en-US" altLang="zh-TW" dirty="0" smtClean="0"/>
          </a:p>
          <a:p>
            <a:pPr marL="114300" indent="0">
              <a:buNone/>
            </a:pPr>
            <a:endParaRPr lang="en-US" altLang="zh-TW" dirty="0"/>
          </a:p>
          <a:p>
            <a:r>
              <a:rPr lang="en-US" altLang="zh-TW" dirty="0" smtClean="0"/>
              <a:t>Propose </a:t>
            </a:r>
            <a:r>
              <a:rPr lang="en-US" altLang="zh-TW" dirty="0"/>
              <a:t>different tag selection methods </a:t>
            </a:r>
            <a:r>
              <a:rPr lang="en-US" altLang="zh-TW" dirty="0" smtClean="0"/>
              <a:t>based on </a:t>
            </a:r>
            <a:r>
              <a:rPr lang="en-US" altLang="zh-TW" dirty="0"/>
              <a:t>different approaches for defining the utility function f </a:t>
            </a:r>
            <a:r>
              <a:rPr lang="en-US" altLang="zh-TW" dirty="0" smtClean="0"/>
              <a:t>for the </a:t>
            </a:r>
            <a:r>
              <a:rPr lang="en-US" altLang="zh-TW" dirty="0"/>
              <a:t>members of the tag cloud.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50" y="2564904"/>
            <a:ext cx="2376264" cy="54942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79" y="3667130"/>
            <a:ext cx="2332470" cy="7130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051720" y="3284984"/>
            <a:ext cx="12198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baseline="-25000" dirty="0"/>
              <a:t>G</a:t>
            </a:r>
            <a:r>
              <a:rPr lang="en-US" altLang="zh-TW" dirty="0"/>
              <a:t>={</a:t>
            </a:r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}</a:t>
            </a:r>
            <a:endParaRPr lang="en-US" altLang="zh-TW" dirty="0"/>
          </a:p>
          <a:p>
            <a:r>
              <a:rPr lang="en-US" altLang="zh-TW" dirty="0"/>
              <a:t>T</a:t>
            </a:r>
            <a:r>
              <a:rPr lang="en-US" altLang="zh-TW" baseline="-25000" dirty="0"/>
              <a:t>G</a:t>
            </a:r>
            <a:r>
              <a:rPr lang="en-US" altLang="zh-TW" dirty="0"/>
              <a:t>={</a:t>
            </a:r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}</a:t>
            </a:r>
            <a:endParaRPr lang="en-US" altLang="zh-TW" dirty="0"/>
          </a:p>
          <a:p>
            <a:r>
              <a:rPr lang="en-US" altLang="zh-TW" dirty="0"/>
              <a:t>T</a:t>
            </a:r>
            <a:r>
              <a:rPr lang="en-US" altLang="zh-TW" baseline="-25000" dirty="0"/>
              <a:t>G</a:t>
            </a:r>
            <a:r>
              <a:rPr lang="en-US" altLang="zh-TW" dirty="0"/>
              <a:t>={</a:t>
            </a:r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}</a:t>
            </a:r>
          </a:p>
          <a:p>
            <a:r>
              <a:rPr lang="en-US" altLang="zh-TW" dirty="0" smtClean="0"/>
              <a:t>…</a:t>
            </a:r>
            <a:endParaRPr lang="en-US" altLang="zh-TW" dirty="0"/>
          </a:p>
          <a:p>
            <a:r>
              <a:rPr lang="en-US" altLang="zh-TW" dirty="0"/>
              <a:t>T</a:t>
            </a:r>
            <a:r>
              <a:rPr lang="en-US" altLang="zh-TW" baseline="-25000" dirty="0"/>
              <a:t>G</a:t>
            </a:r>
            <a:r>
              <a:rPr lang="en-US" altLang="zh-TW" dirty="0"/>
              <a:t>={</a:t>
            </a:r>
            <a:r>
              <a:rPr lang="en-US" altLang="zh-TW" dirty="0" smtClean="0"/>
              <a:t>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,t</a:t>
            </a:r>
            <a:r>
              <a:rPr lang="en-US" altLang="zh-TW" baseline="-25000" dirty="0"/>
              <a:t>4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}</a:t>
            </a:r>
            <a:endParaRPr lang="en-US" altLang="zh-TW" dirty="0"/>
          </a:p>
        </p:txBody>
      </p:sp>
      <p:sp>
        <p:nvSpPr>
          <p:cNvPr id="7" name="向右箭號 6"/>
          <p:cNvSpPr/>
          <p:nvPr/>
        </p:nvSpPr>
        <p:spPr>
          <a:xfrm>
            <a:off x="3491880" y="3890590"/>
            <a:ext cx="762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335690" y="3667129"/>
            <a:ext cx="324542" cy="2659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0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Tag Selection Strategies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Base on Frequency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Frequency scoring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TF.IDF scoring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Graph-based scoring</a:t>
            </a:r>
          </a:p>
          <a:p>
            <a:pPr lvl="1">
              <a:buFont typeface="Wingdings" pitchFamily="2" charset="2"/>
              <a:buChar char="u"/>
            </a:pPr>
            <a:endParaRPr lang="en-US" altLang="zh-TW" dirty="0"/>
          </a:p>
          <a:p>
            <a:r>
              <a:rPr lang="en-US" altLang="zh-TW" dirty="0" smtClean="0"/>
              <a:t>Based on Diversity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Diversity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Novelty</a:t>
            </a:r>
          </a:p>
          <a:p>
            <a:pPr lvl="1">
              <a:buFont typeface="Wingdings" pitchFamily="2" charset="2"/>
              <a:buChar char="u"/>
            </a:pPr>
            <a:endParaRPr lang="en-US" altLang="zh-TW" dirty="0" smtClean="0"/>
          </a:p>
          <a:p>
            <a:r>
              <a:rPr lang="en-US" altLang="zh-TW" dirty="0" smtClean="0"/>
              <a:t>Based on Rank Aggregation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9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Based on Frequency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altLang="zh-TW" dirty="0"/>
              <a:t>Frequency scoring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The number </a:t>
            </a:r>
            <a:r>
              <a:rPr lang="en-US" altLang="zh-TW" dirty="0"/>
              <a:t>of objects to which a tag is assigned.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D09-E801-4B3C-8DB5-6E8F72221D71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3912670" y="3933056"/>
            <a:ext cx="4342995" cy="25922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6599481" y="5401343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7" name="橢圓 6"/>
          <p:cNvSpPr/>
          <p:nvPr/>
        </p:nvSpPr>
        <p:spPr>
          <a:xfrm>
            <a:off x="6599481" y="4221088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4</a:t>
            </a:r>
            <a:endParaRPr lang="zh-TW" altLang="en-US" baseline="-25000" dirty="0"/>
          </a:p>
        </p:txBody>
      </p:sp>
      <p:sp>
        <p:nvSpPr>
          <p:cNvPr id="8" name="橢圓 7"/>
          <p:cNvSpPr/>
          <p:nvPr/>
        </p:nvSpPr>
        <p:spPr>
          <a:xfrm>
            <a:off x="4076361" y="542460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9" name="橢圓 8"/>
          <p:cNvSpPr/>
          <p:nvPr/>
        </p:nvSpPr>
        <p:spPr>
          <a:xfrm>
            <a:off x="4079201" y="4162535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10" name="橢圓 9"/>
          <p:cNvSpPr/>
          <p:nvPr/>
        </p:nvSpPr>
        <p:spPr>
          <a:xfrm>
            <a:off x="5303337" y="4797152"/>
            <a:ext cx="14401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t</a:t>
            </a:r>
            <a:r>
              <a:rPr lang="en-US" altLang="zh-TW" baseline="-25000" dirty="0" smtClean="0"/>
              <a:t>5</a:t>
            </a:r>
            <a:endParaRPr lang="zh-TW" altLang="en-US" baseline="-25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079201" y="397786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u1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72410" y="44289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u2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616127" y="40066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u3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87724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303337" y="60633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u4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644317" y="6473929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roup G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6" y="2747080"/>
            <a:ext cx="1548929" cy="60913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187624" y="3877976"/>
                <a:ext cx="1598066" cy="2677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baseline="-2500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dirty="0" smtClean="0"/>
                  <a:t> = 1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b="0" i="1" baseline="-2500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dirty="0"/>
                  <a:t> = </a:t>
                </a:r>
                <a:r>
                  <a:rPr lang="en-US" altLang="zh-TW" dirty="0" smtClean="0"/>
                  <a:t>0.4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b="0" i="1" baseline="-25000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dirty="0"/>
                  <a:t> = </a:t>
                </a:r>
                <a:r>
                  <a:rPr lang="en-US" altLang="zh-TW" dirty="0" smtClean="0"/>
                  <a:t>0.8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b="0" i="1" baseline="-25000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dirty="0"/>
                  <a:t> = </a:t>
                </a:r>
                <a:r>
                  <a:rPr lang="en-US" altLang="zh-TW" dirty="0" smtClean="0"/>
                  <a:t>0.4</a:t>
                </a:r>
                <a:endParaRPr lang="en-US" altLang="zh-TW" dirty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b="0" i="1" baseline="-25000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dirty="0"/>
                  <a:t> = </a:t>
                </a:r>
                <a:r>
                  <a:rPr lang="en-US" altLang="zh-TW" dirty="0" smtClean="0"/>
                  <a:t>0.6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877976"/>
                <a:ext cx="1598066" cy="267784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45" r="-2290" b="-6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2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10173</TotalTime>
  <Words>1622</Words>
  <Application>Microsoft Office PowerPoint</Application>
  <PresentationFormat>如螢幕大小 (4:3)</PresentationFormat>
  <Paragraphs>343</Paragraphs>
  <Slides>26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8" baseType="lpstr">
      <vt:lpstr>相鄰</vt:lpstr>
      <vt:lpstr>方程式</vt:lpstr>
      <vt:lpstr>Tag Clouds Revisited</vt:lpstr>
      <vt:lpstr>Index</vt:lpstr>
      <vt:lpstr>Introduction</vt:lpstr>
      <vt:lpstr>Introduction</vt:lpstr>
      <vt:lpstr>Tag Selection Framework</vt:lpstr>
      <vt:lpstr>Tag Selection Framework</vt:lpstr>
      <vt:lpstr>Tag Selection Framework</vt:lpstr>
      <vt:lpstr>Tag Selection Strategies</vt:lpstr>
      <vt:lpstr>Based on Frequency</vt:lpstr>
      <vt:lpstr>Based on Frequency</vt:lpstr>
      <vt:lpstr>Based on Frequency</vt:lpstr>
      <vt:lpstr>Based on Frequency</vt:lpstr>
      <vt:lpstr>Based on Diversity</vt:lpstr>
      <vt:lpstr>Based on Diversity</vt:lpstr>
      <vt:lpstr>Based on Rank Aggregation</vt:lpstr>
      <vt:lpstr>Evaluation Methodology</vt:lpstr>
      <vt:lpstr>Metrics for Search and Navigation</vt:lpstr>
      <vt:lpstr>Metrics for Search and Navigation</vt:lpstr>
      <vt:lpstr>Metrics for Search and Navigation</vt:lpstr>
      <vt:lpstr>User Navigation Model</vt:lpstr>
      <vt:lpstr>Group Recommendation Accuracy</vt:lpstr>
      <vt:lpstr>Experimental Evaluation</vt:lpstr>
      <vt:lpstr>Results</vt:lpstr>
      <vt:lpstr>Results</vt:lpstr>
      <vt:lpstr>Results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Benson Chiu</dc:creator>
  <cp:lastModifiedBy>Benson Chiu</cp:lastModifiedBy>
  <cp:revision>148</cp:revision>
  <cp:lastPrinted>2011-12-11T10:28:34Z</cp:lastPrinted>
  <dcterms:created xsi:type="dcterms:W3CDTF">2011-11-28T12:17:44Z</dcterms:created>
  <dcterms:modified xsi:type="dcterms:W3CDTF">2011-12-12T05:53:11Z</dcterms:modified>
</cp:coreProperties>
</file>